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98" r:id="rId5"/>
    <p:sldId id="260" r:id="rId6"/>
    <p:sldId id="301" r:id="rId7"/>
    <p:sldId id="271" r:id="rId8"/>
    <p:sldId id="262" r:id="rId9"/>
    <p:sldId id="303" r:id="rId10"/>
    <p:sldId id="302" r:id="rId11"/>
    <p:sldId id="277" r:id="rId12"/>
    <p:sldId id="299" r:id="rId13"/>
    <p:sldId id="300" r:id="rId14"/>
    <p:sldId id="265" r:id="rId15"/>
    <p:sldId id="266" r:id="rId16"/>
    <p:sldId id="268" r:id="rId17"/>
    <p:sldId id="269" r:id="rId18"/>
    <p:sldId id="282" r:id="rId19"/>
    <p:sldId id="287" r:id="rId20"/>
    <p:sldId id="295" r:id="rId21"/>
    <p:sldId id="288" r:id="rId22"/>
    <p:sldId id="296" r:id="rId23"/>
    <p:sldId id="289" r:id="rId24"/>
    <p:sldId id="297" r:id="rId25"/>
    <p:sldId id="290" r:id="rId26"/>
    <p:sldId id="291" r:id="rId27"/>
    <p:sldId id="292" r:id="rId28"/>
    <p:sldId id="258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752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9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6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811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0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52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41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01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18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91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60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3898D-B6A2-402D-8613-4F8D0C9D3A11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B7FD5-8BB3-418B-8B8C-552B3443A6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975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65820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ALEITAMENTO MATERNO DE LACTENTES PORTADORES DE FISSURA LABIAL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4293096"/>
            <a:ext cx="6400800" cy="1752600"/>
          </a:xfrm>
        </p:spPr>
        <p:txBody>
          <a:bodyPr>
            <a:normAutofit fontScale="70000" lnSpcReduction="20000"/>
          </a:bodyPr>
          <a:lstStyle/>
          <a:p>
            <a:endParaRPr lang="pt-BR" dirty="0" smtClean="0"/>
          </a:p>
          <a:p>
            <a:endParaRPr lang="pt-BR" dirty="0"/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Aluna:  Lara Poliana Camilo Mendes.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Orientadora: Professora Me. Renata Ferreira.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Co-orientadora: Professora Me. Betânia E. Morais.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362837" y="1124744"/>
            <a:ext cx="72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/>
          </a:p>
          <a:p>
            <a:pPr algn="ctr"/>
            <a:endParaRPr lang="pt-BR" b="1" dirty="0" smtClean="0"/>
          </a:p>
          <a:p>
            <a:pPr algn="ctr"/>
            <a:r>
              <a:rPr lang="pt-BR" sz="2400" b="1" dirty="0" smtClean="0"/>
              <a:t>CURSO DE ENFERMAGEM</a:t>
            </a:r>
            <a:endParaRPr lang="pt-BR" sz="2400" b="1" dirty="0"/>
          </a:p>
        </p:txBody>
      </p:sp>
      <p:pic>
        <p:nvPicPr>
          <p:cNvPr id="1026" name="Picture 2" descr="C:\Users\USE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5224"/>
            <a:ext cx="1800200" cy="109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2628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Não se evitar o lado da fissura: estimular.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Higienizar a cavidade oral.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Aporte nutricional inadequado: mamadeiras, seringa, colher, copinho. Sonda?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9053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0598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/>
              <a:t>BICOS ESPECIAIS E MÉTODOS ALTERNATIVOS.</a:t>
            </a:r>
            <a:br>
              <a:rPr lang="pt-BR" sz="3600" b="1" dirty="0" smtClean="0"/>
            </a:b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</p:txBody>
      </p:sp>
      <p:pic>
        <p:nvPicPr>
          <p:cNvPr id="8194" name="Picture 2" descr="C:\Users\USER\Desktop\bico para fenda lab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2520280" cy="3359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23837" y="4950519"/>
            <a:ext cx="2808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Fonte:http</a:t>
            </a:r>
            <a:r>
              <a:rPr lang="pt-BR" sz="1100" dirty="0"/>
              <a:t>://fissuralabiopalatina.blogspot.com.br/2009/01/amamentacao.html</a:t>
            </a:r>
          </a:p>
        </p:txBody>
      </p:sp>
      <p:pic>
        <p:nvPicPr>
          <p:cNvPr id="8195" name="Picture 3" descr="C:\Users\USER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556791"/>
            <a:ext cx="4193744" cy="309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499992" y="4914214"/>
            <a:ext cx="419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Fonte:http</a:t>
            </a:r>
            <a:r>
              <a:rPr lang="pt-BR" sz="1200" dirty="0"/>
              <a:t>://</a:t>
            </a:r>
            <a:r>
              <a:rPr lang="pt-BR" sz="1200" dirty="0" smtClean="0"/>
              <a:t>leandrafono.blogspot.com.br/2011/04/para-bebes.html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172277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/>
              <a:t>IMPACTO </a:t>
            </a:r>
            <a:r>
              <a:rPr lang="pt-BR" b="1" dirty="0"/>
              <a:t>PSICOLÓGICO</a:t>
            </a:r>
            <a:br>
              <a:rPr lang="pt-BR" b="1" dirty="0"/>
            </a:br>
            <a:r>
              <a:rPr lang="pt-BR" i="1" dirty="0"/>
              <a:t>Emoções e </a:t>
            </a:r>
            <a:r>
              <a:rPr lang="pt-BR" i="1" dirty="0" smtClean="0"/>
              <a:t>expectativas</a:t>
            </a:r>
            <a:r>
              <a:rPr lang="pt-BR" i="1" dirty="0"/>
              <a:t/>
            </a:r>
            <a:br>
              <a:rPr lang="pt-BR" i="1" dirty="0"/>
            </a:b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Idealização do filho perfeito.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Emoções inesperadas: desapontamento.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16081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764704"/>
            <a:ext cx="8373616" cy="50405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pPr algn="just"/>
            <a:r>
              <a:rPr lang="pt-BR" dirty="0" smtClean="0"/>
              <a:t>Mães: cansaço, falta de orientações, diminuição da produção de leite.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Vínculo </a:t>
            </a:r>
            <a:r>
              <a:rPr lang="pt-BR" dirty="0"/>
              <a:t>superficial: dificuldades para lidar com a FL.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Enfermeiro: excesso de atribuições, despreparo, falta de protocolos nas instituições.</a:t>
            </a:r>
          </a:p>
          <a:p>
            <a:endParaRPr lang="pt-BR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93663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AÇÕES DE ENFERMAGEM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Pré-natal: primeiras orientações, </a:t>
            </a:r>
            <a:r>
              <a:rPr lang="pt-BR" dirty="0" smtClean="0"/>
              <a:t>apoios terapêuticos disponíveis, envolver </a:t>
            </a:r>
            <a:r>
              <a:rPr lang="pt-BR" dirty="0"/>
              <a:t>equipe multiprofissional.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Anatomia envolvida: o grau de limitação é relativo.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Ações de Enfermagem em ambiente hospitalar.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6038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548680"/>
            <a:ext cx="8589640" cy="5256584"/>
          </a:xfrm>
        </p:spPr>
        <p:txBody>
          <a:bodyPr>
            <a:normAutofit fontScale="92500" lnSpcReduction="10000"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Enfermeiro </a:t>
            </a:r>
            <a:r>
              <a:rPr lang="pt-BR" dirty="0"/>
              <a:t>na </a:t>
            </a:r>
            <a:r>
              <a:rPr lang="pt-BR" dirty="0" smtClean="0"/>
              <a:t>UBS: acompanhar de perto o processo. </a:t>
            </a:r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Identificar causas do desmame precoce.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Importância de grupos de apoio: absorver conhecimentos do Enfermeiro, Nutricionista, etc.</a:t>
            </a:r>
          </a:p>
        </p:txBody>
      </p:sp>
    </p:spTree>
    <p:extLst>
      <p:ext uri="{BB962C8B-B14F-4D97-AF65-F5344CB8AC3E}">
        <p14:creationId xmlns:p14="http://schemas.microsoft.com/office/powerpoint/2010/main" val="3906492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CONCLUSÃO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Leite materno= boa saúde, direito nato.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Importância das orientações de Enfermagem.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Riscos da desnutrição.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2360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Conhecimentos de Enfermagem.</a:t>
            </a:r>
          </a:p>
          <a:p>
            <a:endParaRPr lang="pt-BR" dirty="0" smtClean="0"/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Responsabilidade e envolvimento.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0032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USER\Desktop\fissura-labiopalatina-by-randomoverload-org-750x580-600x46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106" y="1052736"/>
            <a:ext cx="585253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115616" y="5859201"/>
            <a:ext cx="70595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                     Fonte:http</a:t>
            </a:r>
            <a:r>
              <a:rPr lang="pt-BR" sz="1100" dirty="0"/>
              <a:t>://www.almanaquedospais.com.br/meu-bebe-nasceu-com-fissura-labiopalatina-e-agora/</a:t>
            </a:r>
          </a:p>
        </p:txBody>
      </p:sp>
    </p:spTree>
    <p:extLst>
      <p:ext uri="{BB962C8B-B14F-4D97-AF65-F5344CB8AC3E}">
        <p14:creationId xmlns:p14="http://schemas.microsoft.com/office/powerpoint/2010/main" val="377938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REFERÊNCIAS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ADAMS, Francieli; RODRIGUES, Francisco Carlos Pinto. Promoção e apoio ao aleitamento materno: um desafio para enfermagem. 2010. Disponível em: &lt;http://www.reitoria.uri.br/~vivencias/Numero_009/artigos/artigos_vivencias_09/n9_16.pdf&gt;. Acesso em: 01 fev. 2016.</a:t>
            </a:r>
          </a:p>
          <a:p>
            <a:pPr algn="just"/>
            <a:r>
              <a:rPr lang="pt-BR" dirty="0"/>
              <a:t>ALMEIDA, Nilza Alves Marques; FERNANDES, Aline Garcia; </a:t>
            </a:r>
            <a:r>
              <a:rPr lang="pt-BR" dirty="0" smtClean="0"/>
              <a:t>ARAÚJO</a:t>
            </a:r>
            <a:r>
              <a:rPr lang="pt-BR" dirty="0"/>
              <a:t>, Cleide Gomes de. Aleitamento materno: uma abordagem sobre o papel do enfermeiro no pós-parto. 2004. Disponível em: &lt;https://www.revistas.ufg.br/index.php?journal=fen&amp;page=article&amp;op=view&amp;path;[]=835&amp;path;[]=982&gt;. Acesso em: 29 jan. 2016.</a:t>
            </a:r>
          </a:p>
          <a:p>
            <a:pPr algn="just"/>
            <a:r>
              <a:rPr lang="pt-BR" dirty="0"/>
              <a:t>ALMEIDA, João Aprígio Guerra de. Bancos de leite humano: o estabelecimento de um novo paradigma. Disponível em: &lt;http://books.scielo.org/id/rdm32/pdf/almeida-9788575412503-06.pdf&gt;. Acesso em: 02 jan. 2016.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373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Objetivo geral: Estudar o processo de amamentação dos bebês portadores de FL através de revisão bibliográfica.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Objetivos específicos: Identificar as dificuldades; aspecto emocional; destacar a importância do Enfermeiro.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Justificativa: O Enfermeiro deve estar preparado para atuar diante dessa adversidade.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9691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ALVES, Cláudia Regina Lindgren et al. Atenção à Saúde da Criança: Viva Vida. Belo Horizonte: Secretaria de Saúde de Minas Gerais, 2005.</a:t>
            </a:r>
          </a:p>
          <a:p>
            <a:pPr algn="just"/>
            <a:r>
              <a:rPr lang="pt-BR" dirty="0"/>
              <a:t>ANDRADE, Daniela et al. Implantação do Modelo Enfermeiro Referência "Primary Nursing" em um Hospital Público Oncológico no Estado de São Paulo. 2014. Disponível em: &lt;http://www.proceedings.blucher.com.br/article-details/implantao-do-modelo-enfermeiro-referncia-primary-nursing-em-um-hospital-pblico-oncolgico-no-estado-de-so-paulo-9485&gt;. Acesso em: 24 jan. 2016.</a:t>
            </a:r>
          </a:p>
          <a:p>
            <a:pPr algn="just"/>
            <a:r>
              <a:rPr lang="pt-BR" dirty="0"/>
              <a:t>BRANCO, Larissa Lopes; CARDOSO, Maria Cristina. Alimentação no recém-nascido com fissuras labiopalatinas</a:t>
            </a:r>
            <a:r>
              <a:rPr lang="pt-BR" dirty="0" smtClean="0"/>
              <a:t>: Feeding </a:t>
            </a:r>
            <a:r>
              <a:rPr lang="pt-BR" dirty="0"/>
              <a:t>in newborn with cleft lip and palate. 2012. Disponível em: &lt;file:///C:/Users/USER/Downloads/1986-11506-1-PB (1).pdf&gt;. Acesso em: 18 ago. 2015.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1116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15813"/>
            <a:ext cx="8229600" cy="5649491"/>
          </a:xfrm>
        </p:spPr>
        <p:txBody>
          <a:bodyPr>
            <a:noAutofit/>
          </a:bodyPr>
          <a:lstStyle/>
          <a:p>
            <a:pPr algn="just"/>
            <a:r>
              <a:rPr lang="pt-BR" sz="2200" dirty="0"/>
              <a:t>BUNDUKI, Victor et al. Diagnóstico Pré-Natal de Fenda Labial e Palatina: Experiência de 40 Casos. 2001. Disponível em: &lt;http://www.scielo.br/scielo.php?script=sci_arttext&amp;pid=S0100-72032001000900003&gt;. Acesso em: 01 fev. 2016.</a:t>
            </a:r>
          </a:p>
          <a:p>
            <a:pPr algn="just"/>
            <a:r>
              <a:rPr lang="pt-BR" sz="2200" dirty="0"/>
              <a:t>CARVALHAES, Maria Antonieta de Barros Leite; CORRÊA, Cláudia Regina Hostin. Identificação de dificuldades no início do aleitamento materno mediante aplicação de protocolo. Disponível em: &lt;http://www.scielo.br/pdf/jped/v79n1/v79n1a05.pdf&gt;. Acesso em: 24 jan. 2016.</a:t>
            </a:r>
          </a:p>
          <a:p>
            <a:pPr algn="just"/>
            <a:r>
              <a:rPr lang="pt-BR" sz="2200" dirty="0"/>
              <a:t>CARVALHO, Quitéria Clarice Magalhães et al. Malformação congênita: significado da experiência para os pais. 2006. Disponível em: &lt;http://eduem.uem.br/ojs/index.php/CiencCuidSaude/article/viewFile/5039/3262&gt;. Acesso em: 18 ago. 2015.</a:t>
            </a:r>
          </a:p>
          <a:p>
            <a:pPr algn="just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811067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CHAVES, Roberto G.; LAMOUNIER, Joel A.. Uso de medicamentos durante a lactação. 2004. Disponível em: &lt;http://www.scielo.br/pdf/jped/v80n5s0/v80n5s0a11.pdf&gt;. Acesso em: 10 jan. 2016.</a:t>
            </a:r>
          </a:p>
          <a:p>
            <a:pPr algn="just"/>
            <a:r>
              <a:rPr lang="pt-BR" dirty="0"/>
              <a:t>CORAZZA, Débora et al. Assistência de enfermagem à mastite puerperal. 2008. Disponível em: &lt;http://seer.uscs.edu.br/index.php/revista_ciencias_saude/article/view/376&gt;. Acesso em: 02 jan. 2016.</a:t>
            </a:r>
          </a:p>
          <a:p>
            <a:pPr algn="just"/>
            <a:r>
              <a:rPr lang="pt-BR" dirty="0"/>
              <a:t>COSTA, Luhana Karoliny Oliveira et al. Importância do aleitamento materno exclusivo: uma revisão sistemática da literatura. 2013. Disponível em: &lt;file:///C:/Users/USER/Downloads/1920-6495-1-PB.pdf&gt;. Acesso em: 15 dez. 2015.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3151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8326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FREIRE, Karina; PADILHA, Patrícia de Carvalho; SAUNDERS, Cláudia. Fatores associados ao uso de álcool e cigarro na gestação. 2009. Disponível em: &lt;http://www.scielo.br/pdf/rbgo/v31n7/v31n7a03.pdf&gt;. Acesso em: 01 fev. 2016.</a:t>
            </a:r>
          </a:p>
          <a:p>
            <a:pPr algn="just"/>
            <a:r>
              <a:rPr lang="pt-BR" dirty="0"/>
              <a:t>FÚRIA, Etienne Barbosa da Silva; Cristina Lemos Barbosa; NINNO, Camila Queiroz de Moraes Silveira di. Aleitamento materno em recém nascidos portadores de fissura labiopalatina: dificuldades e métodos utilizados.2005. Disponível em: &lt;http://www.cefac.br/revista/Artigo 2 </a:t>
            </a:r>
            <a:r>
              <a:rPr lang="pt-BR" dirty="0" smtClean="0"/>
              <a:t>(pág. </a:t>
            </a:r>
            <a:r>
              <a:rPr lang="pt-BR" dirty="0"/>
              <a:t>21 a 28).pdf&gt;. Acesso em: 08 out. 2015.</a:t>
            </a:r>
          </a:p>
          <a:p>
            <a:pPr algn="just"/>
            <a:r>
              <a:rPr lang="pt-BR" dirty="0"/>
              <a:t>LISBÔA, Paula Katerine; ROCHA, Vanessa Pereira; PINI, Regina. Assistência de enfermagem ao paciente com fissura </a:t>
            </a:r>
            <a:r>
              <a:rPr lang="pt-BR" dirty="0" smtClean="0"/>
              <a:t>labiopalatal. </a:t>
            </a:r>
            <a:r>
              <a:rPr lang="pt-BR" dirty="0"/>
              <a:t>2010. Disponível em: &lt;https://www.inesul.edu.br/revista/arquivos/arq-idvol_14_1310156005.pdf&gt;. Acesso em: 10 set. 2015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4406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904656"/>
          </a:xfrm>
        </p:spPr>
        <p:txBody>
          <a:bodyPr>
            <a:normAutofit fontScale="70000" lnSpcReduction="20000"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MONTEIRO</a:t>
            </a:r>
            <a:r>
              <a:rPr lang="pt-BR" dirty="0"/>
              <a:t>, Juliana Cristina dos Santos; GOMES, Flávia Azevedo; NAKANO, Ana Márcia Spanó. Percepção das mulheres acerca do contato precoce e da amamentação em sala de parto. 2006. Disponível em: &lt;http://www.scielo.br/pdf/ /</a:t>
            </a:r>
            <a:r>
              <a:rPr lang="pt-BR" dirty="0" err="1"/>
              <a:t>ape</a:t>
            </a:r>
            <a:r>
              <a:rPr lang="pt-BR" dirty="0"/>
              <a:t>/v19n4/v19n4a10.pdf&gt;. Acesso em: 01 fev. 2016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MACHADO</a:t>
            </a:r>
            <a:r>
              <a:rPr lang="pt-BR" dirty="0"/>
              <a:t>, Maria Eugênia da Costa. Casais que recebem um diagnóstico de malformação fetal no pré-natal: uma reflexão sobre a atuação do psicólogo hospitalar. 2012. Disponível em: &lt;http://pepsic.bvsalud.org/scielo.php?pid=S1516-08582012000200007&amp;script=sci_arttext&gt;. Acesso em: 10 out. 2015.</a:t>
            </a:r>
          </a:p>
          <a:p>
            <a:pPr algn="just"/>
            <a:r>
              <a:rPr lang="pt-BR" dirty="0"/>
              <a:t>MARINGÁ, Portal da Amamentação de. Iniciativa unidade básica amiga da amamentação – i u b a a m. 2015. Disponível em: &lt;http://www.maringa.pr.gov.br/amamentacao/iubam/visualiza.php?id=0000000001&gt;. Acesso em: 02 jan. 2016.</a:t>
            </a:r>
          </a:p>
          <a:p>
            <a:pPr algn="just"/>
            <a:r>
              <a:rPr lang="pt-BR" dirty="0"/>
              <a:t>MARTUCHELLI, Karine Costa. O Enfermeiro e o Aleitamento Materno na Estratégia de Saúde da Família. 2010. Disponível em: &lt;https://www.nescon.medicina.ufmg.br/biblioteca/imagem/2401.pdf&gt;. Acesso em: 01 fev. 2016.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1830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9783" y="188640"/>
            <a:ext cx="8229600" cy="5433467"/>
          </a:xfrm>
        </p:spPr>
        <p:txBody>
          <a:bodyPr>
            <a:normAutofit/>
          </a:bodyPr>
          <a:lstStyle/>
          <a:p>
            <a:pPr algn="just"/>
            <a:endParaRPr lang="pt-BR" sz="2200" dirty="0" smtClean="0"/>
          </a:p>
          <a:p>
            <a:pPr algn="just"/>
            <a:r>
              <a:rPr lang="pt-BR" sz="2400" dirty="0"/>
              <a:t>MARQUES, Luciana Pacheco. O filho sonhado e o filho real. 1998. Disponível em: &lt;http://www.abpee.net/homepageabpee04_06/artigos_em_pdf/revista3numero1pdf/r3_comentario01.pdf&gt;. Acesso em: 10 out. 2015</a:t>
            </a:r>
            <a:r>
              <a:rPr lang="pt-BR" sz="2400" dirty="0" smtClean="0"/>
              <a:t>.</a:t>
            </a:r>
            <a:endParaRPr lang="pt-BR" sz="2200" dirty="0" smtClean="0"/>
          </a:p>
          <a:p>
            <a:pPr algn="just"/>
            <a:r>
              <a:rPr lang="pt-BR" sz="2200" dirty="0" smtClean="0"/>
              <a:t>NETO</a:t>
            </a:r>
            <a:r>
              <a:rPr lang="pt-BR" sz="2200" dirty="0"/>
              <a:t>, João Lopes Toledo et al. Conhecimento de enfermeiros sobre amamentação de recém-nascidos com fissura labiopalatina. 2015. Disponível em: &lt;http://www.revistarene.ufc.br/revista/index.php/revista/article/viewFile/1763/pdf&gt;. Acesso em: 25 jan. 2016</a:t>
            </a:r>
          </a:p>
          <a:p>
            <a:pPr algn="just"/>
            <a:endParaRPr lang="pt-BR" sz="2200" dirty="0"/>
          </a:p>
        </p:txBody>
      </p:sp>
      <p:sp>
        <p:nvSpPr>
          <p:cNvPr id="4" name="Retângulo 3"/>
          <p:cNvSpPr/>
          <p:nvPr/>
        </p:nvSpPr>
        <p:spPr>
          <a:xfrm>
            <a:off x="489783" y="4221088"/>
            <a:ext cx="8352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200" dirty="0"/>
              <a:t>OLIVEIRA, Rosa Maria Rodrigues. Uma abordagem sobre as dificuldades enfrentadas por mães na amamentação de crianças portadoras de fissuras labiopalatinas. 2014. Disponível em: &lt;http://www.bibliotecadigital.puc-campinas.edu.br/tde_busca/arquivo.php?codArquivo=71&gt;. Acesso em: 20 ago. 2015</a:t>
            </a:r>
            <a:r>
              <a:rPr lang="pt-BR" sz="2200" dirty="0" smtClean="0"/>
              <a:t>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28253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/>
          </a:bodyPr>
          <a:lstStyle/>
          <a:p>
            <a:pPr algn="just"/>
            <a:r>
              <a:rPr lang="pt-BR" sz="2200" dirty="0"/>
              <a:t>PICCIN, Solange; MACHADO, Amélia Dreyer; BLEIL, Rozane Toso. Estado nutricional e prática de aleitamento materno de crianças portadoras de fissuras labiopalatais de Cascavel/Paraná. 2009. Disponível em: &lt;http://www.revistanutrire.org.br/articles/view/id/4f9acbb71ef1fab128000006&gt;. Acesso em: 27 ago. </a:t>
            </a:r>
            <a:r>
              <a:rPr lang="pt-BR" sz="2200" dirty="0" smtClean="0"/>
              <a:t>2015.</a:t>
            </a:r>
          </a:p>
          <a:p>
            <a:pPr algn="just"/>
            <a:r>
              <a:rPr lang="pt-BR" sz="2200" dirty="0" smtClean="0"/>
              <a:t>REA </a:t>
            </a:r>
            <a:r>
              <a:rPr lang="pt-BR" sz="2200" dirty="0"/>
              <a:t>Marina F.. Os benefícios da amamentação para a saúde da mulher. 2004. Disponível em: &lt;http://www.scielo.br/pdf/jped/v80n5s0/v80n5s0a05&gt;. Acesso em: 15 dez. 2015.</a:t>
            </a:r>
          </a:p>
          <a:p>
            <a:pPr algn="just"/>
            <a:r>
              <a:rPr lang="pt-BR" sz="2200" dirty="0"/>
              <a:t>SANTIAGO, Luciano Borges; SANTIAGO, Francine Gelo Borges. Aleitamento materno: técnica, dificuldades e desafios. 2014. Disponível em: &lt;Francine Gelo Borges Santiago&gt;. Acesso em: 24 jan. 2016.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705650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00600"/>
          </a:xfrm>
        </p:spPr>
        <p:txBody>
          <a:bodyPr>
            <a:normAutofit/>
          </a:bodyPr>
          <a:lstStyle/>
          <a:p>
            <a:pPr algn="just"/>
            <a:r>
              <a:rPr lang="pt-BR" sz="2200" dirty="0"/>
              <a:t>SAÚDE, Ministério da. Cuidados com as mamas durante a gestação. 2013. Disponível em: &lt;http://www.portaleducacao.com.br/cotidiano/artigos/37502/cuidados-com-as-mamas-durante-a-gestacao&gt;. Acesso em: 01 fev. 2016</a:t>
            </a:r>
            <a:r>
              <a:rPr lang="pt-BR" sz="2200" dirty="0" smtClean="0"/>
              <a:t>.</a:t>
            </a:r>
            <a:endParaRPr lang="pt-BR" sz="2200" dirty="0"/>
          </a:p>
          <a:p>
            <a:pPr algn="just"/>
            <a:r>
              <a:rPr lang="pt-BR" sz="2200" dirty="0" smtClean="0"/>
              <a:t>TRINDADE</a:t>
            </a:r>
            <a:r>
              <a:rPr lang="pt-BR" sz="2200" dirty="0"/>
              <a:t>, Ana Luiza de Jesus; LINHARES, Eliane Fonseca; ARAÚJO, Rosália Teixeira de. Aleitamento materno: conhecimentos das puérperas a respeito dessa prática. 2008. Disponível em: &lt;http://www.uesb.br/revista/rsc/v4/v4n2a04.pdf&gt;. Acesso em: 16 dez. 2015..</a:t>
            </a:r>
          </a:p>
          <a:p>
            <a:pPr algn="just"/>
            <a:r>
              <a:rPr lang="pt-BR" sz="2200" dirty="0"/>
              <a:t>VANZ, Ana Paula; RIBEIRO, Nair Regina Ritter. Escutando as mães de portadores de fissuras orais. 2009. Disponível em: &lt;http://www.scielo.br/scielo.php?script=sci_arttext&amp;pid=S0080-62342011000300007&gt;. Acesso em: 10 ago. 2015.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9520192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64804" y="4869160"/>
            <a:ext cx="5486400" cy="1002234"/>
          </a:xfrm>
        </p:spPr>
        <p:txBody>
          <a:bodyPr>
            <a:normAutofit fontScale="90000"/>
          </a:bodyPr>
          <a:lstStyle/>
          <a:p>
            <a:pPr algn="just"/>
            <a:r>
              <a:rPr lang="pt-BR" i="1" dirty="0" smtClean="0"/>
              <a:t>“Podemos não lembrar o sabor do leite materno, mas jamais esqueceremos sua fonte.” </a:t>
            </a:r>
            <a:br>
              <a:rPr lang="pt-BR" i="1" dirty="0" smtClean="0"/>
            </a:br>
            <a:r>
              <a:rPr lang="pt-BR" dirty="0"/>
              <a:t>	</a:t>
            </a:r>
            <a:r>
              <a:rPr lang="pt-BR" dirty="0" smtClean="0"/>
              <a:t>			Walter Grando.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4168" y="5805264"/>
            <a:ext cx="3060964" cy="660846"/>
          </a:xfrm>
        </p:spPr>
        <p:txBody>
          <a:bodyPr>
            <a:normAutofit/>
          </a:bodyPr>
          <a:lstStyle/>
          <a:p>
            <a:r>
              <a:rPr lang="pt-BR" sz="3600" b="1" i="1" dirty="0" smtClean="0"/>
              <a:t>Obrigada !</a:t>
            </a:r>
            <a:endParaRPr lang="pt-BR" sz="3600" b="1" i="1" dirty="0"/>
          </a:p>
        </p:txBody>
      </p:sp>
      <p:pic>
        <p:nvPicPr>
          <p:cNvPr id="1026" name="Picture 2" descr="C:\Users\USER\Desktop\download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74" b="13974"/>
          <a:stretch>
            <a:fillRect/>
          </a:stretch>
        </p:blipFill>
        <p:spPr bwMode="auto">
          <a:xfrm>
            <a:off x="2195736" y="980728"/>
            <a:ext cx="4824536" cy="353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483768" y="4585032"/>
            <a:ext cx="52565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rial" pitchFamily="34" charset="0"/>
                <a:cs typeface="Arial" pitchFamily="34" charset="0"/>
              </a:rPr>
              <a:t>Fonte: http://metodomaisvida.com.br/gestantes/category/amamentacao/</a:t>
            </a:r>
          </a:p>
        </p:txBody>
      </p:sp>
    </p:spTree>
    <p:extLst>
      <p:ext uri="{BB962C8B-B14F-4D97-AF65-F5344CB8AC3E}">
        <p14:creationId xmlns:p14="http://schemas.microsoft.com/office/powerpoint/2010/main" val="7647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LEITE MATERNO E SEUS BENEFÍCIOS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Vantagens para o bebê que recebe aleitamento exclusivo.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Vantagens para a mãe que amamenta.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Condições que podem dificultar a amamentação.</a:t>
            </a:r>
          </a:p>
          <a:p>
            <a:pPr algn="just"/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861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FISSURA LABIAL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Má-formação congênita.</a:t>
            </a:r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Fatores predisponentes.</a:t>
            </a:r>
          </a:p>
          <a:p>
            <a:endParaRPr lang="pt-BR" dirty="0" smtClean="0"/>
          </a:p>
          <a:p>
            <a:endParaRPr lang="pt-BR" dirty="0"/>
          </a:p>
          <a:p>
            <a:pPr algn="just"/>
            <a:r>
              <a:rPr lang="pt-BR" dirty="0" smtClean="0"/>
              <a:t>Diagnóstico: importante para estabelecer o plano de cuidados.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9757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Tratamento</a:t>
            </a:r>
            <a:r>
              <a:rPr lang="pt-BR" dirty="0"/>
              <a:t>: cirúrgico. 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Impacto físico e psicológico: prejuízos funcionais e baixa autoestima. 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87196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Dificuldade na alimentação.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Importância do aleitamento natural para o portador de FL: desenvolver a musculatura da face; menores riscos de infecções.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Enfermeiro: educador.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972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t-BR" b="1" dirty="0" smtClean="0"/>
              <a:t>	PARTICIPAÇÃO DO ENFERMEIRO</a:t>
            </a:r>
            <a:br>
              <a:rPr lang="pt-BR" b="1" dirty="0" smtClean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Vínculo Enfermeiro&gt; Mãe.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Enfermeiro: a quem a mãe dirige suas dúvidas.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Conhece o contexto em que a mãe está envolvida.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67607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992888" cy="1008112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AMAMENTAÇÃO ESPECÍFICA PARA BEBÊS PORTADORES DE FISSURA LABIAL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276872"/>
            <a:ext cx="8291264" cy="4209331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Ato de sugar: mais difícil e cansativo.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Mãe relatam que foram desaconselhadas a amamentar no peito.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0056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Leva </a:t>
            </a:r>
            <a:r>
              <a:rPr lang="pt-BR" dirty="0"/>
              <a:t>maior tempo para achar a pega correta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Aleitamento natural: não só possível, necessário.</a:t>
            </a:r>
          </a:p>
          <a:p>
            <a:pPr algn="just"/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5111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1484</Words>
  <Application>Microsoft Office PowerPoint</Application>
  <PresentationFormat>Apresentação na tela (4:3)</PresentationFormat>
  <Paragraphs>170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Tema do Office</vt:lpstr>
      <vt:lpstr>ALEITAMENTO MATERNO DE LACTENTES PORTADORES DE FISSURA LABIAL</vt:lpstr>
      <vt:lpstr>Apresentação do PowerPoint</vt:lpstr>
      <vt:lpstr>LEITE MATERNO E SEUS BENEFÍCIOS</vt:lpstr>
      <vt:lpstr>FISSURA LABIAL</vt:lpstr>
      <vt:lpstr>Apresentação do PowerPoint</vt:lpstr>
      <vt:lpstr>Apresentação do PowerPoint</vt:lpstr>
      <vt:lpstr> PARTICIPAÇÃO DO ENFERMEIRO </vt:lpstr>
      <vt:lpstr>AMAMENTAÇÃO ESPECÍFICA PARA BEBÊS PORTADORES DE FISSURA LABIAL</vt:lpstr>
      <vt:lpstr>Apresentação do PowerPoint</vt:lpstr>
      <vt:lpstr>Apresentação do PowerPoint</vt:lpstr>
      <vt:lpstr>BICOS ESPECIAIS E MÉTODOS ALTERNATIVOS. </vt:lpstr>
      <vt:lpstr> IMPACTO PSICOLÓGICO Emoções e expectativas </vt:lpstr>
      <vt:lpstr>Apresentação do PowerPoint</vt:lpstr>
      <vt:lpstr>AÇÕES DE ENFERMAGEM</vt:lpstr>
      <vt:lpstr>Apresentação do PowerPoint</vt:lpstr>
      <vt:lpstr>CONCLUSÃO</vt:lpstr>
      <vt:lpstr>Apresentação do PowerPoint</vt:lpstr>
      <vt:lpstr>Apresentação do PowerPoint</vt:lpstr>
      <vt:lpstr>REFERÊNCIAS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“Podemos não lembrar o sabor do leite materno, mas jamais esqueceremos sua fonte.”      Walter Grando.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ALEITAMENTO MATERNO DE LACTENTES PORTADORES DE FISSURA LABIAL</dc:title>
  <dc:creator>USER</dc:creator>
  <cp:lastModifiedBy>USER</cp:lastModifiedBy>
  <cp:revision>42</cp:revision>
  <dcterms:created xsi:type="dcterms:W3CDTF">2016-02-29T20:55:00Z</dcterms:created>
  <dcterms:modified xsi:type="dcterms:W3CDTF">2016-06-22T01:09:38Z</dcterms:modified>
</cp:coreProperties>
</file>