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handoutMasterIdLst>
    <p:handoutMasterId r:id="rId26"/>
  </p:handoutMasterIdLst>
  <p:sldIdLst>
    <p:sldId id="295" r:id="rId2"/>
    <p:sldId id="298" r:id="rId3"/>
    <p:sldId id="297" r:id="rId4"/>
    <p:sldId id="299" r:id="rId5"/>
    <p:sldId id="258" r:id="rId6"/>
    <p:sldId id="296" r:id="rId7"/>
    <p:sldId id="300" r:id="rId8"/>
    <p:sldId id="304" r:id="rId9"/>
    <p:sldId id="305" r:id="rId10"/>
    <p:sldId id="306" r:id="rId11"/>
    <p:sldId id="307" r:id="rId12"/>
    <p:sldId id="310" r:id="rId13"/>
    <p:sldId id="311" r:id="rId14"/>
    <p:sldId id="315" r:id="rId15"/>
    <p:sldId id="316" r:id="rId16"/>
    <p:sldId id="308" r:id="rId17"/>
    <p:sldId id="309" r:id="rId18"/>
    <p:sldId id="312" r:id="rId19"/>
    <p:sldId id="313" r:id="rId20"/>
    <p:sldId id="317" r:id="rId21"/>
    <p:sldId id="318" r:id="rId22"/>
    <p:sldId id="319" r:id="rId23"/>
    <p:sldId id="314" r:id="rId24"/>
  </p:sldIdLst>
  <p:sldSz cx="12798425" cy="7199313"/>
  <p:notesSz cx="6889750" cy="10021888"/>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268" userDrawn="1">
          <p15:clr>
            <a:srgbClr val="A4A3A4"/>
          </p15:clr>
        </p15:guide>
        <p15:guide id="2" pos="4031" userDrawn="1">
          <p15:clr>
            <a:srgbClr val="A4A3A4"/>
          </p15:clr>
        </p15:guide>
      </p15:sldGuideLst>
    </p:ext>
    <p:ext uri="{2D200454-40CA-4A62-9FC3-DE9A4176ACB9}">
      <p15:notes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1" clrIdx="0"/>
  <p:cmAuthor id="1" name="Júnior Antoniassi" initials="JA" lastIdx="8" clrIdx="1">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103" autoAdjust="0"/>
    <p:restoredTop sz="94660"/>
  </p:normalViewPr>
  <p:slideViewPr>
    <p:cSldViewPr>
      <p:cViewPr varScale="1">
        <p:scale>
          <a:sx n="65" d="100"/>
          <a:sy n="65" d="100"/>
        </p:scale>
        <p:origin x="-564" y="-114"/>
      </p:cViewPr>
      <p:guideLst>
        <p:guide orient="horz" pos="2268"/>
        <p:guide pos="4031"/>
      </p:guideLst>
    </p:cSldViewPr>
  </p:slideViewPr>
  <p:notesTextViewPr>
    <p:cViewPr>
      <p:scale>
        <a:sx n="100" d="100"/>
        <a:sy n="100" d="100"/>
      </p:scale>
      <p:origin x="0" y="0"/>
    </p:cViewPr>
  </p:notesTextViewPr>
  <p:notesViewPr>
    <p:cSldViewPr>
      <p:cViewPr varScale="1">
        <p:scale>
          <a:sx n="49" d="100"/>
          <a:sy n="49" d="100"/>
        </p:scale>
        <p:origin x="2910"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1"/>
            <a:ext cx="2985558" cy="501340"/>
          </a:xfrm>
          <a:prstGeom prst="rect">
            <a:avLst/>
          </a:prstGeom>
        </p:spPr>
        <p:txBody>
          <a:bodyPr vert="horz" lIns="93324" tIns="46662" rIns="93324" bIns="46662" rtlCol="0"/>
          <a:lstStyle>
            <a:lvl1pPr algn="l">
              <a:defRPr sz="1200"/>
            </a:lvl1pPr>
          </a:lstStyle>
          <a:p>
            <a:endParaRPr lang="pt-BR"/>
          </a:p>
        </p:txBody>
      </p:sp>
      <p:sp>
        <p:nvSpPr>
          <p:cNvPr id="3" name="Espaço Reservado para Data 2"/>
          <p:cNvSpPr>
            <a:spLocks noGrp="1"/>
          </p:cNvSpPr>
          <p:nvPr>
            <p:ph type="dt" sz="quarter" idx="1"/>
          </p:nvPr>
        </p:nvSpPr>
        <p:spPr>
          <a:xfrm>
            <a:off x="3902597" y="1"/>
            <a:ext cx="2985558" cy="501340"/>
          </a:xfrm>
          <a:prstGeom prst="rect">
            <a:avLst/>
          </a:prstGeom>
        </p:spPr>
        <p:txBody>
          <a:bodyPr vert="horz" lIns="93324" tIns="46662" rIns="93324" bIns="46662" rtlCol="0"/>
          <a:lstStyle>
            <a:lvl1pPr algn="r">
              <a:defRPr sz="1200"/>
            </a:lvl1pPr>
          </a:lstStyle>
          <a:p>
            <a:fld id="{D25D64D9-359B-4BB0-9657-41306F0E3B65}" type="datetimeFigureOut">
              <a:rPr lang="pt-BR" smtClean="0"/>
              <a:pPr/>
              <a:t>20/11/2018</a:t>
            </a:fld>
            <a:endParaRPr lang="pt-BR"/>
          </a:p>
        </p:txBody>
      </p:sp>
      <p:sp>
        <p:nvSpPr>
          <p:cNvPr id="4" name="Espaço Reservado para Rodapé 3"/>
          <p:cNvSpPr>
            <a:spLocks noGrp="1"/>
          </p:cNvSpPr>
          <p:nvPr>
            <p:ph type="ftr" sz="quarter" idx="2"/>
          </p:nvPr>
        </p:nvSpPr>
        <p:spPr>
          <a:xfrm>
            <a:off x="0" y="9518910"/>
            <a:ext cx="2985558" cy="501340"/>
          </a:xfrm>
          <a:prstGeom prst="rect">
            <a:avLst/>
          </a:prstGeom>
        </p:spPr>
        <p:txBody>
          <a:bodyPr vert="horz" lIns="93324" tIns="46662" rIns="93324" bIns="46662" rtlCol="0" anchor="b"/>
          <a:lstStyle>
            <a:lvl1pPr algn="l">
              <a:defRPr sz="1200"/>
            </a:lvl1pPr>
          </a:lstStyle>
          <a:p>
            <a:endParaRPr lang="pt-BR"/>
          </a:p>
        </p:txBody>
      </p:sp>
      <p:sp>
        <p:nvSpPr>
          <p:cNvPr id="5" name="Espaço Reservado para Número de Slide 4"/>
          <p:cNvSpPr>
            <a:spLocks noGrp="1"/>
          </p:cNvSpPr>
          <p:nvPr>
            <p:ph type="sldNum" sz="quarter" idx="3"/>
          </p:nvPr>
        </p:nvSpPr>
        <p:spPr>
          <a:xfrm>
            <a:off x="3902597" y="9518910"/>
            <a:ext cx="2985558" cy="501340"/>
          </a:xfrm>
          <a:prstGeom prst="rect">
            <a:avLst/>
          </a:prstGeom>
        </p:spPr>
        <p:txBody>
          <a:bodyPr vert="horz" lIns="93324" tIns="46662" rIns="93324" bIns="46662" rtlCol="0" anchor="b"/>
          <a:lstStyle>
            <a:lvl1pPr algn="r">
              <a:defRPr sz="1200"/>
            </a:lvl1pPr>
          </a:lstStyle>
          <a:p>
            <a:fld id="{5A2B0DD7-5FBE-46CF-9C5F-D2E2332D82C1}" type="slidenum">
              <a:rPr lang="pt-BR" smtClean="0"/>
              <a:pPr/>
              <a:t>‹nº›</a:t>
            </a:fld>
            <a:endParaRPr lang="pt-BR"/>
          </a:p>
        </p:txBody>
      </p:sp>
    </p:spTree>
    <p:extLst>
      <p:ext uri="{BB962C8B-B14F-4D97-AF65-F5344CB8AC3E}">
        <p14:creationId xmlns:p14="http://schemas.microsoft.com/office/powerpoint/2010/main" val="25516791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85558" cy="501095"/>
          </a:xfrm>
          <a:prstGeom prst="rect">
            <a:avLst/>
          </a:prstGeom>
        </p:spPr>
        <p:txBody>
          <a:bodyPr vert="horz" lIns="93324" tIns="46662" rIns="93324" bIns="46662" rtlCol="0"/>
          <a:lstStyle>
            <a:lvl1pPr algn="l">
              <a:defRPr sz="1200"/>
            </a:lvl1pPr>
          </a:lstStyle>
          <a:p>
            <a:endParaRPr lang="pt-BR" dirty="0"/>
          </a:p>
        </p:txBody>
      </p:sp>
      <p:sp>
        <p:nvSpPr>
          <p:cNvPr id="3" name="Espaço Reservado para Data 2"/>
          <p:cNvSpPr>
            <a:spLocks noGrp="1"/>
          </p:cNvSpPr>
          <p:nvPr>
            <p:ph type="dt" idx="1"/>
          </p:nvPr>
        </p:nvSpPr>
        <p:spPr>
          <a:xfrm>
            <a:off x="3902597" y="0"/>
            <a:ext cx="2985558" cy="501095"/>
          </a:xfrm>
          <a:prstGeom prst="rect">
            <a:avLst/>
          </a:prstGeom>
        </p:spPr>
        <p:txBody>
          <a:bodyPr vert="horz" lIns="93324" tIns="46662" rIns="93324" bIns="46662" rtlCol="0"/>
          <a:lstStyle>
            <a:lvl1pPr algn="r">
              <a:defRPr sz="1200"/>
            </a:lvl1pPr>
          </a:lstStyle>
          <a:p>
            <a:fld id="{478F7335-6D7E-4F37-8BC0-A92F382A6011}" type="datetimeFigureOut">
              <a:rPr lang="pt-BR" smtClean="0"/>
              <a:pPr/>
              <a:t>20/11/2018</a:t>
            </a:fld>
            <a:endParaRPr lang="pt-BR" dirty="0"/>
          </a:p>
        </p:txBody>
      </p:sp>
      <p:sp>
        <p:nvSpPr>
          <p:cNvPr id="4" name="Espaço Reservado para Imagem de Slide 3"/>
          <p:cNvSpPr>
            <a:spLocks noGrp="1" noRot="1" noChangeAspect="1"/>
          </p:cNvSpPr>
          <p:nvPr>
            <p:ph type="sldImg" idx="2"/>
          </p:nvPr>
        </p:nvSpPr>
        <p:spPr>
          <a:xfrm>
            <a:off x="106363" y="752475"/>
            <a:ext cx="6677025" cy="3757613"/>
          </a:xfrm>
          <a:prstGeom prst="rect">
            <a:avLst/>
          </a:prstGeom>
          <a:noFill/>
          <a:ln w="12700">
            <a:solidFill>
              <a:prstClr val="black"/>
            </a:solidFill>
          </a:ln>
        </p:spPr>
        <p:txBody>
          <a:bodyPr vert="horz" lIns="93324" tIns="46662" rIns="93324" bIns="46662" rtlCol="0" anchor="ctr"/>
          <a:lstStyle/>
          <a:p>
            <a:endParaRPr lang="pt-BR" dirty="0"/>
          </a:p>
        </p:txBody>
      </p:sp>
      <p:sp>
        <p:nvSpPr>
          <p:cNvPr id="5" name="Espaço Reservado para Anotações 4"/>
          <p:cNvSpPr>
            <a:spLocks noGrp="1"/>
          </p:cNvSpPr>
          <p:nvPr>
            <p:ph type="body" sz="quarter" idx="3"/>
          </p:nvPr>
        </p:nvSpPr>
        <p:spPr>
          <a:xfrm>
            <a:off x="688975" y="4760398"/>
            <a:ext cx="5511800" cy="4509849"/>
          </a:xfrm>
          <a:prstGeom prst="rect">
            <a:avLst/>
          </a:prstGeom>
        </p:spPr>
        <p:txBody>
          <a:bodyPr vert="horz" lIns="93324" tIns="46662" rIns="93324" bIns="46662" rtlCol="0"/>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9519055"/>
            <a:ext cx="2985558" cy="501095"/>
          </a:xfrm>
          <a:prstGeom prst="rect">
            <a:avLst/>
          </a:prstGeom>
        </p:spPr>
        <p:txBody>
          <a:bodyPr vert="horz" lIns="93324" tIns="46662" rIns="93324" bIns="46662" rtlCol="0" anchor="b"/>
          <a:lstStyle>
            <a:lvl1pPr algn="l">
              <a:defRPr sz="1200"/>
            </a:lvl1pPr>
          </a:lstStyle>
          <a:p>
            <a:endParaRPr lang="pt-BR" dirty="0"/>
          </a:p>
        </p:txBody>
      </p:sp>
      <p:sp>
        <p:nvSpPr>
          <p:cNvPr id="7" name="Espaço Reservado para Número de Slide 6"/>
          <p:cNvSpPr>
            <a:spLocks noGrp="1"/>
          </p:cNvSpPr>
          <p:nvPr>
            <p:ph type="sldNum" sz="quarter" idx="5"/>
          </p:nvPr>
        </p:nvSpPr>
        <p:spPr>
          <a:xfrm>
            <a:off x="3902597" y="9519055"/>
            <a:ext cx="2985558" cy="501095"/>
          </a:xfrm>
          <a:prstGeom prst="rect">
            <a:avLst/>
          </a:prstGeom>
        </p:spPr>
        <p:txBody>
          <a:bodyPr vert="horz" lIns="93324" tIns="46662" rIns="93324" bIns="46662" rtlCol="0" anchor="b"/>
          <a:lstStyle>
            <a:lvl1pPr algn="r">
              <a:defRPr sz="1200"/>
            </a:lvl1pPr>
          </a:lstStyle>
          <a:p>
            <a:fld id="{083993D1-3833-4FFA-BBC4-11D65248A67E}" type="slidenum">
              <a:rPr lang="pt-BR" smtClean="0"/>
              <a:pPr/>
              <a:t>‹nº›</a:t>
            </a:fld>
            <a:endParaRPr lang="pt-BR" dirty="0"/>
          </a:p>
        </p:txBody>
      </p:sp>
    </p:spTree>
    <p:extLst>
      <p:ext uri="{BB962C8B-B14F-4D97-AF65-F5344CB8AC3E}">
        <p14:creationId xmlns:p14="http://schemas.microsoft.com/office/powerpoint/2010/main" val="867380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bg>
      <p:bgRef idx="1001">
        <a:schemeClr val="bg2"/>
      </p:bgRef>
    </p:bg>
    <p:spTree>
      <p:nvGrpSpPr>
        <p:cNvPr id="1" name=""/>
        <p:cNvGrpSpPr/>
        <p:nvPr/>
      </p:nvGrpSpPr>
      <p:grpSpPr>
        <a:xfrm>
          <a:off x="0" y="0"/>
          <a:ext cx="0" cy="0"/>
          <a:chOff x="0" y="0"/>
          <a:chExt cx="0" cy="0"/>
        </a:xfrm>
      </p:grpSpPr>
      <p:sp>
        <p:nvSpPr>
          <p:cNvPr id="7" name="Retângulo 6"/>
          <p:cNvSpPr/>
          <p:nvPr/>
        </p:nvSpPr>
        <p:spPr bwMode="white">
          <a:xfrm>
            <a:off x="0" y="6268203"/>
            <a:ext cx="12798425" cy="931111"/>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1" name="Retângulo 10"/>
          <p:cNvSpPr/>
          <p:nvPr/>
        </p:nvSpPr>
        <p:spPr>
          <a:xfrm>
            <a:off x="0" y="2217705"/>
            <a:ext cx="12798425" cy="3024337"/>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8" name="Título 7"/>
          <p:cNvSpPr>
            <a:spLocks noGrp="1"/>
          </p:cNvSpPr>
          <p:nvPr>
            <p:ph type="ctrTitle"/>
          </p:nvPr>
        </p:nvSpPr>
        <p:spPr>
          <a:xfrm>
            <a:off x="0" y="2217705"/>
            <a:ext cx="12798425" cy="1728193"/>
          </a:xfrm>
        </p:spPr>
        <p:txBody>
          <a:bodyPr anchor="b"/>
          <a:lstStyle>
            <a:lvl1pPr algn="ctr">
              <a:defRPr cap="all" baseline="0"/>
            </a:lvl1pPr>
          </a:lstStyle>
          <a:p>
            <a:r>
              <a:rPr kumimoji="0" lang="pt-BR" dirty="0"/>
              <a:t>Clique para editar o estilo do título mestre</a:t>
            </a:r>
            <a:endParaRPr kumimoji="0" lang="en-US" dirty="0"/>
          </a:p>
        </p:txBody>
      </p:sp>
      <p:sp>
        <p:nvSpPr>
          <p:cNvPr id="9" name="Subtítulo 8"/>
          <p:cNvSpPr>
            <a:spLocks noGrp="1"/>
          </p:cNvSpPr>
          <p:nvPr>
            <p:ph type="subTitle" idx="1"/>
          </p:nvPr>
        </p:nvSpPr>
        <p:spPr>
          <a:xfrm>
            <a:off x="3298259" y="5548272"/>
            <a:ext cx="9385512" cy="719931"/>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t-BR" dirty="0"/>
              <a:t>Clique para editar o estilo do subtítulo mestre</a:t>
            </a:r>
            <a:endParaRPr kumimoji="0" lang="en-US" dirty="0"/>
          </a:p>
        </p:txBody>
      </p:sp>
      <p:sp>
        <p:nvSpPr>
          <p:cNvPr id="17" name="Espaço Reservado para Rodapé 16"/>
          <p:cNvSpPr>
            <a:spLocks noGrp="1"/>
          </p:cNvSpPr>
          <p:nvPr>
            <p:ph type="ftr" sz="quarter" idx="11"/>
          </p:nvPr>
        </p:nvSpPr>
        <p:spPr>
          <a:xfrm>
            <a:off x="4471447" y="1"/>
            <a:ext cx="8212323" cy="383297"/>
          </a:xfrm>
        </p:spPr>
        <p:txBody>
          <a:bodyPr/>
          <a:lstStyle>
            <a:lvl1pPr algn="r">
              <a:defRPr>
                <a:solidFill>
                  <a:schemeClr val="bg1"/>
                </a:solidFill>
              </a:defRPr>
            </a:lvl1pPr>
          </a:lstStyle>
          <a:p>
            <a:r>
              <a:rPr lang="pt-BR" dirty="0"/>
              <a:t>DEFESA PÚBLICA DE TCC</a:t>
            </a: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a:t>Clique para editar o estilo do título mestre</a:t>
            </a:r>
            <a:endParaRPr kumimoji="0" lang="en-US"/>
          </a:p>
        </p:txBody>
      </p:sp>
      <p:sp>
        <p:nvSpPr>
          <p:cNvPr id="3" name="Espaço Reservado para Texto Vertical 2"/>
          <p:cNvSpPr>
            <a:spLocks noGrp="1"/>
          </p:cNvSpPr>
          <p:nvPr>
            <p:ph type="body" orient="vert" idx="1"/>
          </p:nvPr>
        </p:nvSpPr>
        <p:spPr/>
        <p:txBody>
          <a:bodyPr vert="eaVert"/>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4" name="Espaço Reservado para Data 3"/>
          <p:cNvSpPr>
            <a:spLocks noGrp="1"/>
          </p:cNvSpPr>
          <p:nvPr>
            <p:ph type="dt" sz="half" idx="10"/>
          </p:nvPr>
        </p:nvSpPr>
        <p:spPr/>
        <p:txBody>
          <a:bodyPr/>
          <a:lstStyle/>
          <a:p>
            <a:fld id="{C67981F7-4389-4DF8-A08F-4D568D457AAE}" type="datetime1">
              <a:rPr lang="pt-BR" smtClean="0"/>
              <a:pPr/>
              <a:t>20/11/2018</a:t>
            </a:fld>
            <a:endParaRPr lang="pt-BR" dirty="0"/>
          </a:p>
        </p:txBody>
      </p:sp>
      <p:sp>
        <p:nvSpPr>
          <p:cNvPr id="5" name="Espaço Reservado para Rodapé 4"/>
          <p:cNvSpPr>
            <a:spLocks noGrp="1"/>
          </p:cNvSpPr>
          <p:nvPr>
            <p:ph type="ftr" sz="quarter" idx="11"/>
          </p:nvPr>
        </p:nvSpPr>
        <p:spPr/>
        <p:txBody>
          <a:bodyPr/>
          <a:lstStyle/>
          <a:p>
            <a:endParaRPr lang="pt-BR" dirty="0"/>
          </a:p>
        </p:txBody>
      </p:sp>
      <p:sp>
        <p:nvSpPr>
          <p:cNvPr id="6" name="Espaço Reservado para Número de Slide 5"/>
          <p:cNvSpPr>
            <a:spLocks noGrp="1"/>
          </p:cNvSpPr>
          <p:nvPr>
            <p:ph type="sldNum" sz="quarter" idx="12"/>
          </p:nvPr>
        </p:nvSpPr>
        <p:spPr/>
        <p:txBody>
          <a:bodyPr/>
          <a:lstStyle/>
          <a:p>
            <a:fld id="{07F0B0D3-3F0A-416F-BF0C-CAB8A516FA93}" type="slidenum">
              <a:rPr lang="pt-BR" smtClean="0"/>
              <a:pPr/>
              <a:t>‹nº›</a:t>
            </a:fld>
            <a:endParaRPr lang="pt-B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e texto verticais">
    <p:bg>
      <p:bgRef idx="1001">
        <a:schemeClr val="bg1"/>
      </p:bgRef>
    </p:bg>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9172204" y="639941"/>
            <a:ext cx="2879646" cy="5791115"/>
          </a:xfrm>
        </p:spPr>
        <p:txBody>
          <a:bodyPr vert="eaVert"/>
          <a:lstStyle/>
          <a:p>
            <a:r>
              <a:rPr kumimoji="0" lang="pt-BR"/>
              <a:t>Clique para editar o estilo do título mestre</a:t>
            </a:r>
            <a:endParaRPr kumimoji="0" lang="en-US"/>
          </a:p>
        </p:txBody>
      </p:sp>
      <p:sp>
        <p:nvSpPr>
          <p:cNvPr id="3" name="Espaço Reservado para Texto Vertical 2"/>
          <p:cNvSpPr>
            <a:spLocks noGrp="1"/>
          </p:cNvSpPr>
          <p:nvPr>
            <p:ph type="body" orient="vert" idx="1"/>
          </p:nvPr>
        </p:nvSpPr>
        <p:spPr>
          <a:xfrm>
            <a:off x="639921" y="639939"/>
            <a:ext cx="7785709" cy="5791116"/>
          </a:xfrm>
        </p:spPr>
        <p:txBody>
          <a:bodyPr vert="eaVert"/>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4" name="Espaço Reservado para Data 3"/>
          <p:cNvSpPr>
            <a:spLocks noGrp="1"/>
          </p:cNvSpPr>
          <p:nvPr>
            <p:ph type="dt" sz="half" idx="10"/>
          </p:nvPr>
        </p:nvSpPr>
        <p:spPr>
          <a:xfrm>
            <a:off x="9172204" y="6559379"/>
            <a:ext cx="3092953" cy="383297"/>
          </a:xfrm>
        </p:spPr>
        <p:txBody>
          <a:bodyPr/>
          <a:lstStyle/>
          <a:p>
            <a:fld id="{417D6E9B-7E69-43E0-8B72-421F891AB7A5}" type="datetime1">
              <a:rPr lang="pt-BR" smtClean="0"/>
              <a:pPr/>
              <a:t>20/11/2018</a:t>
            </a:fld>
            <a:endParaRPr lang="pt-BR" dirty="0"/>
          </a:p>
        </p:txBody>
      </p:sp>
      <p:sp>
        <p:nvSpPr>
          <p:cNvPr id="5" name="Espaço Reservado para Rodapé 4"/>
          <p:cNvSpPr>
            <a:spLocks noGrp="1"/>
          </p:cNvSpPr>
          <p:nvPr>
            <p:ph type="ftr" sz="quarter" idx="11"/>
          </p:nvPr>
        </p:nvSpPr>
        <p:spPr>
          <a:xfrm>
            <a:off x="639925" y="6559174"/>
            <a:ext cx="7800941" cy="383297"/>
          </a:xfrm>
        </p:spPr>
        <p:txBody>
          <a:bodyPr/>
          <a:lstStyle/>
          <a:p>
            <a:endParaRPr lang="pt-BR" dirty="0"/>
          </a:p>
        </p:txBody>
      </p:sp>
      <p:sp>
        <p:nvSpPr>
          <p:cNvPr id="7" name="Retângulo 6"/>
          <p:cNvSpPr/>
          <p:nvPr/>
        </p:nvSpPr>
        <p:spPr bwMode="white">
          <a:xfrm>
            <a:off x="8532728" y="1"/>
            <a:ext cx="447945" cy="7199313"/>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dirty="0"/>
          </a:p>
        </p:txBody>
      </p:sp>
      <p:sp>
        <p:nvSpPr>
          <p:cNvPr id="8" name="Retângulo 7"/>
          <p:cNvSpPr/>
          <p:nvPr/>
        </p:nvSpPr>
        <p:spPr>
          <a:xfrm>
            <a:off x="8596720" y="639939"/>
            <a:ext cx="319961" cy="6559374"/>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dirty="0"/>
          </a:p>
        </p:txBody>
      </p:sp>
      <p:sp>
        <p:nvSpPr>
          <p:cNvPr id="9" name="Retângulo 8"/>
          <p:cNvSpPr/>
          <p:nvPr/>
        </p:nvSpPr>
        <p:spPr>
          <a:xfrm>
            <a:off x="8596720" y="1"/>
            <a:ext cx="319961" cy="559947"/>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dirty="0"/>
          </a:p>
        </p:txBody>
      </p:sp>
      <p:sp>
        <p:nvSpPr>
          <p:cNvPr id="6" name="Espaço Reservado para Número de Slide 5"/>
          <p:cNvSpPr>
            <a:spLocks noGrp="1"/>
          </p:cNvSpPr>
          <p:nvPr>
            <p:ph type="sldNum" sz="quarter" idx="12"/>
          </p:nvPr>
        </p:nvSpPr>
        <p:spPr>
          <a:xfrm rot="5400000">
            <a:off x="8476728" y="108882"/>
            <a:ext cx="559947" cy="342182"/>
          </a:xfrm>
        </p:spPr>
        <p:txBody>
          <a:bodyPr/>
          <a:lstStyle/>
          <a:p>
            <a:fld id="{07F0B0D3-3F0A-416F-BF0C-CAB8A516FA93}" type="slidenum">
              <a:rPr lang="pt-BR" smtClean="0"/>
              <a:pPr/>
              <a:t>‹nº›</a:t>
            </a:fld>
            <a:endParaRPr lang="pt-BR" dirty="0"/>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857494" y="239978"/>
            <a:ext cx="11411929" cy="1039901"/>
          </a:xfrm>
        </p:spPr>
        <p:txBody>
          <a:bodyPr/>
          <a:lstStyle/>
          <a:p>
            <a:r>
              <a:rPr kumimoji="0" lang="pt-BR"/>
              <a:t>Clique para editar o estilo do título mestre</a:t>
            </a:r>
            <a:endParaRPr kumimoji="0" lang="en-US"/>
          </a:p>
        </p:txBody>
      </p:sp>
      <p:sp>
        <p:nvSpPr>
          <p:cNvPr id="4" name="Espaço Reservado para Data 3"/>
          <p:cNvSpPr>
            <a:spLocks noGrp="1"/>
          </p:cNvSpPr>
          <p:nvPr>
            <p:ph type="dt" sz="half" idx="10"/>
          </p:nvPr>
        </p:nvSpPr>
        <p:spPr/>
        <p:txBody>
          <a:bodyPr/>
          <a:lstStyle/>
          <a:p>
            <a:fld id="{DAB88A59-D87D-4FCF-91EA-B1A994F9E0C4}" type="datetime1">
              <a:rPr lang="pt-BR" smtClean="0"/>
              <a:pPr/>
              <a:t>20/11/2018</a:t>
            </a:fld>
            <a:endParaRPr lang="pt-BR" dirty="0"/>
          </a:p>
        </p:txBody>
      </p:sp>
      <p:sp>
        <p:nvSpPr>
          <p:cNvPr id="5" name="Espaço Reservado para Rodapé 4"/>
          <p:cNvSpPr>
            <a:spLocks noGrp="1"/>
          </p:cNvSpPr>
          <p:nvPr>
            <p:ph type="ftr" sz="quarter" idx="11"/>
          </p:nvPr>
        </p:nvSpPr>
        <p:spPr/>
        <p:txBody>
          <a:bodyPr/>
          <a:lstStyle/>
          <a:p>
            <a:endParaRPr lang="pt-BR" dirty="0"/>
          </a:p>
        </p:txBody>
      </p:sp>
      <p:sp>
        <p:nvSpPr>
          <p:cNvPr id="6" name="Espaço Reservado para Número de Slide 5"/>
          <p:cNvSpPr>
            <a:spLocks noGrp="1"/>
          </p:cNvSpPr>
          <p:nvPr>
            <p:ph type="sldNum" sz="quarter" idx="12"/>
          </p:nvPr>
        </p:nvSpPr>
        <p:spPr/>
        <p:txBody>
          <a:bodyPr/>
          <a:lstStyle>
            <a:lvl1pPr>
              <a:defRPr>
                <a:solidFill>
                  <a:srgbClr val="FFFFFF"/>
                </a:solidFill>
              </a:defRPr>
            </a:lvl1pPr>
          </a:lstStyle>
          <a:p>
            <a:fld id="{07F0B0D3-3F0A-416F-BF0C-CAB8A516FA93}" type="slidenum">
              <a:rPr lang="pt-BR" smtClean="0"/>
              <a:pPr/>
              <a:t>‹nº›</a:t>
            </a:fld>
            <a:endParaRPr lang="pt-BR" dirty="0"/>
          </a:p>
        </p:txBody>
      </p:sp>
      <p:sp>
        <p:nvSpPr>
          <p:cNvPr id="8" name="Espaço Reservado para Conteúdo 7"/>
          <p:cNvSpPr>
            <a:spLocks noGrp="1"/>
          </p:cNvSpPr>
          <p:nvPr>
            <p:ph sz="quarter" idx="1"/>
          </p:nvPr>
        </p:nvSpPr>
        <p:spPr>
          <a:xfrm>
            <a:off x="857494" y="1679840"/>
            <a:ext cx="11411929" cy="4719550"/>
          </a:xfrm>
        </p:spPr>
        <p:txBody>
          <a:bodyPr/>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bg>
      <p:bgRef idx="1003">
        <a:schemeClr val="bg1"/>
      </p:bgRef>
    </p:bg>
    <p:spTree>
      <p:nvGrpSpPr>
        <p:cNvPr id="1" name=""/>
        <p:cNvGrpSpPr/>
        <p:nvPr/>
      </p:nvGrpSpPr>
      <p:grpSpPr>
        <a:xfrm>
          <a:off x="0" y="0"/>
          <a:ext cx="0" cy="0"/>
          <a:chOff x="0" y="0"/>
          <a:chExt cx="0" cy="0"/>
        </a:xfrm>
      </p:grpSpPr>
      <p:sp>
        <p:nvSpPr>
          <p:cNvPr id="3" name="Espaço Reservado para Texto 2"/>
          <p:cNvSpPr>
            <a:spLocks noGrp="1"/>
          </p:cNvSpPr>
          <p:nvPr>
            <p:ph type="body" idx="1"/>
          </p:nvPr>
        </p:nvSpPr>
        <p:spPr>
          <a:xfrm>
            <a:off x="1919765" y="2879727"/>
            <a:ext cx="9969885" cy="1756499"/>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t-BR"/>
              <a:t>Clique para editar os estilos do texto mestre</a:t>
            </a:r>
          </a:p>
        </p:txBody>
      </p:sp>
      <p:sp>
        <p:nvSpPr>
          <p:cNvPr id="7" name="Retângulo 6"/>
          <p:cNvSpPr/>
          <p:nvPr/>
        </p:nvSpPr>
        <p:spPr bwMode="white">
          <a:xfrm>
            <a:off x="0" y="1599847"/>
            <a:ext cx="12798425" cy="1199886"/>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8" name="Retângulo 7"/>
          <p:cNvSpPr/>
          <p:nvPr/>
        </p:nvSpPr>
        <p:spPr>
          <a:xfrm>
            <a:off x="0" y="1679841"/>
            <a:ext cx="1813110" cy="1039901"/>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9" name="Retângulo 8"/>
          <p:cNvSpPr/>
          <p:nvPr/>
        </p:nvSpPr>
        <p:spPr>
          <a:xfrm>
            <a:off x="1919764" y="1679841"/>
            <a:ext cx="10878661" cy="1039901"/>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 name="Título 1"/>
          <p:cNvSpPr>
            <a:spLocks noGrp="1"/>
          </p:cNvSpPr>
          <p:nvPr>
            <p:ph type="title"/>
          </p:nvPr>
        </p:nvSpPr>
        <p:spPr>
          <a:xfrm>
            <a:off x="1919764" y="1679841"/>
            <a:ext cx="10665354" cy="1039901"/>
          </a:xfrm>
        </p:spPr>
        <p:txBody>
          <a:bodyPr/>
          <a:lstStyle>
            <a:lvl1pPr algn="l">
              <a:buNone/>
              <a:defRPr sz="4400" b="0" cap="none">
                <a:solidFill>
                  <a:srgbClr val="FFFFFF"/>
                </a:solidFill>
              </a:defRPr>
            </a:lvl1pPr>
          </a:lstStyle>
          <a:p>
            <a:r>
              <a:rPr kumimoji="0" lang="pt-BR"/>
              <a:t>Clique para editar o estilo do título mestre</a:t>
            </a:r>
            <a:endParaRPr kumimoji="0" lang="en-US"/>
          </a:p>
        </p:txBody>
      </p:sp>
      <p:sp>
        <p:nvSpPr>
          <p:cNvPr id="12" name="Espaço Reservado para Data 11"/>
          <p:cNvSpPr>
            <a:spLocks noGrp="1"/>
          </p:cNvSpPr>
          <p:nvPr>
            <p:ph type="dt" sz="half" idx="10"/>
          </p:nvPr>
        </p:nvSpPr>
        <p:spPr/>
        <p:txBody>
          <a:bodyPr/>
          <a:lstStyle/>
          <a:p>
            <a:fld id="{0540021A-3045-45DA-8708-99C5251C4F82}" type="datetime1">
              <a:rPr lang="pt-BR" smtClean="0"/>
              <a:pPr/>
              <a:t>20/11/2018</a:t>
            </a:fld>
            <a:endParaRPr lang="pt-BR" dirty="0"/>
          </a:p>
        </p:txBody>
      </p:sp>
      <p:sp>
        <p:nvSpPr>
          <p:cNvPr id="13" name="Espaço Reservado para Número de Slide 12"/>
          <p:cNvSpPr>
            <a:spLocks noGrp="1"/>
          </p:cNvSpPr>
          <p:nvPr>
            <p:ph type="sldNum" sz="quarter" idx="11"/>
          </p:nvPr>
        </p:nvSpPr>
        <p:spPr>
          <a:xfrm>
            <a:off x="0" y="1839826"/>
            <a:ext cx="1813110" cy="736597"/>
          </a:xfrm>
        </p:spPr>
        <p:txBody>
          <a:bodyPr>
            <a:noAutofit/>
          </a:bodyPr>
          <a:lstStyle>
            <a:lvl1pPr>
              <a:defRPr sz="2400">
                <a:solidFill>
                  <a:srgbClr val="FFFFFF"/>
                </a:solidFill>
              </a:defRPr>
            </a:lvl1pPr>
          </a:lstStyle>
          <a:p>
            <a:fld id="{07F0B0D3-3F0A-416F-BF0C-CAB8A516FA93}" type="slidenum">
              <a:rPr lang="pt-BR" smtClean="0"/>
              <a:pPr/>
              <a:t>‹nº›</a:t>
            </a:fld>
            <a:endParaRPr lang="pt-BR" dirty="0"/>
          </a:p>
        </p:txBody>
      </p:sp>
      <p:sp>
        <p:nvSpPr>
          <p:cNvPr id="14" name="Espaço Reservado para Rodapé 13"/>
          <p:cNvSpPr>
            <a:spLocks noGrp="1"/>
          </p:cNvSpPr>
          <p:nvPr>
            <p:ph type="ftr" sz="quarter" idx="12"/>
          </p:nvPr>
        </p:nvSpPr>
        <p:spPr/>
        <p:txBody>
          <a:bodyPr/>
          <a:lstStyle/>
          <a:p>
            <a:endParaRPr lang="pt-BR"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a:t>Clique para editar o estilo do título mestre</a:t>
            </a:r>
            <a:endParaRPr kumimoji="0" lang="en-US"/>
          </a:p>
        </p:txBody>
      </p:sp>
      <p:sp>
        <p:nvSpPr>
          <p:cNvPr id="9" name="Espaço Reservado para Conteúdo 8"/>
          <p:cNvSpPr>
            <a:spLocks noGrp="1"/>
          </p:cNvSpPr>
          <p:nvPr>
            <p:ph sz="quarter" idx="1"/>
          </p:nvPr>
        </p:nvSpPr>
        <p:spPr>
          <a:xfrm>
            <a:off x="853228" y="1668678"/>
            <a:ext cx="5439331" cy="4799542"/>
          </a:xfrm>
        </p:spPr>
        <p:txBody>
          <a:bodyPr/>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11" name="Espaço Reservado para Conteúdo 10"/>
          <p:cNvSpPr>
            <a:spLocks noGrp="1"/>
          </p:cNvSpPr>
          <p:nvPr>
            <p:ph sz="quarter" idx="2"/>
          </p:nvPr>
        </p:nvSpPr>
        <p:spPr>
          <a:xfrm>
            <a:off x="6781179" y="1668678"/>
            <a:ext cx="5439331" cy="4799542"/>
          </a:xfrm>
        </p:spPr>
        <p:txBody>
          <a:bodyPr/>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8" name="Espaço Reservado para Data 7"/>
          <p:cNvSpPr>
            <a:spLocks noGrp="1"/>
          </p:cNvSpPr>
          <p:nvPr>
            <p:ph type="dt" sz="half" idx="15"/>
          </p:nvPr>
        </p:nvSpPr>
        <p:spPr/>
        <p:txBody>
          <a:bodyPr rtlCol="0"/>
          <a:lstStyle/>
          <a:p>
            <a:fld id="{4D22EA7D-D67F-4174-8AEB-D3D2F2C1119D}" type="datetime1">
              <a:rPr lang="pt-BR" smtClean="0"/>
              <a:pPr/>
              <a:t>20/11/2018</a:t>
            </a:fld>
            <a:endParaRPr lang="pt-BR" dirty="0"/>
          </a:p>
        </p:txBody>
      </p:sp>
      <p:sp>
        <p:nvSpPr>
          <p:cNvPr id="10" name="Espaço Reservado para Número de Slide 9"/>
          <p:cNvSpPr>
            <a:spLocks noGrp="1"/>
          </p:cNvSpPr>
          <p:nvPr>
            <p:ph type="sldNum" sz="quarter" idx="16"/>
          </p:nvPr>
        </p:nvSpPr>
        <p:spPr/>
        <p:txBody>
          <a:bodyPr rtlCol="0"/>
          <a:lstStyle/>
          <a:p>
            <a:fld id="{07F0B0D3-3F0A-416F-BF0C-CAB8A516FA93}" type="slidenum">
              <a:rPr lang="pt-BR" smtClean="0"/>
              <a:pPr/>
              <a:t>‹nº›</a:t>
            </a:fld>
            <a:endParaRPr lang="pt-BR" dirty="0"/>
          </a:p>
        </p:txBody>
      </p:sp>
      <p:sp>
        <p:nvSpPr>
          <p:cNvPr id="12" name="Espaço Reservado para Rodapé 11"/>
          <p:cNvSpPr>
            <a:spLocks noGrp="1"/>
          </p:cNvSpPr>
          <p:nvPr>
            <p:ph type="ftr" sz="quarter" idx="17"/>
          </p:nvPr>
        </p:nvSpPr>
        <p:spPr/>
        <p:txBody>
          <a:bodyPr rtlCol="0"/>
          <a:lstStyle/>
          <a:p>
            <a:endParaRPr lang="pt-B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746575" y="286639"/>
            <a:ext cx="11411929" cy="913246"/>
          </a:xfrm>
        </p:spPr>
        <p:txBody>
          <a:bodyPr anchor="ctr"/>
          <a:lstStyle>
            <a:lvl1pPr>
              <a:defRPr/>
            </a:lvl1pPr>
          </a:lstStyle>
          <a:p>
            <a:r>
              <a:rPr kumimoji="0" lang="pt-BR"/>
              <a:t>Clique para editar o estilo do título mestre</a:t>
            </a:r>
            <a:endParaRPr kumimoji="0" lang="en-US"/>
          </a:p>
        </p:txBody>
      </p:sp>
      <p:sp>
        <p:nvSpPr>
          <p:cNvPr id="11" name="Espaço Reservado para Conteúdo 10"/>
          <p:cNvSpPr>
            <a:spLocks noGrp="1"/>
          </p:cNvSpPr>
          <p:nvPr>
            <p:ph sz="quarter" idx="2"/>
          </p:nvPr>
        </p:nvSpPr>
        <p:spPr>
          <a:xfrm>
            <a:off x="853228" y="2559757"/>
            <a:ext cx="5439331" cy="3759641"/>
          </a:xfrm>
        </p:spPr>
        <p:txBody>
          <a:bodyPr/>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13" name="Espaço Reservado para Conteúdo 12"/>
          <p:cNvSpPr>
            <a:spLocks noGrp="1"/>
          </p:cNvSpPr>
          <p:nvPr>
            <p:ph sz="quarter" idx="4"/>
          </p:nvPr>
        </p:nvSpPr>
        <p:spPr>
          <a:xfrm>
            <a:off x="6719173" y="2559757"/>
            <a:ext cx="5439331" cy="3759641"/>
          </a:xfrm>
        </p:spPr>
        <p:txBody>
          <a:bodyPr/>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10" name="Espaço Reservado para Data 9"/>
          <p:cNvSpPr>
            <a:spLocks noGrp="1"/>
          </p:cNvSpPr>
          <p:nvPr>
            <p:ph type="dt" sz="half" idx="15"/>
          </p:nvPr>
        </p:nvSpPr>
        <p:spPr/>
        <p:txBody>
          <a:bodyPr rtlCol="0"/>
          <a:lstStyle/>
          <a:p>
            <a:fld id="{402797A2-3053-4422-82A5-9E4F0DF4AB86}" type="datetime1">
              <a:rPr lang="pt-BR" smtClean="0"/>
              <a:pPr/>
              <a:t>20/11/2018</a:t>
            </a:fld>
            <a:endParaRPr lang="pt-BR" dirty="0"/>
          </a:p>
        </p:txBody>
      </p:sp>
      <p:sp>
        <p:nvSpPr>
          <p:cNvPr id="12" name="Espaço Reservado para Número de Slide 11"/>
          <p:cNvSpPr>
            <a:spLocks noGrp="1"/>
          </p:cNvSpPr>
          <p:nvPr>
            <p:ph type="sldNum" sz="quarter" idx="16"/>
          </p:nvPr>
        </p:nvSpPr>
        <p:spPr/>
        <p:txBody>
          <a:bodyPr rtlCol="0"/>
          <a:lstStyle/>
          <a:p>
            <a:fld id="{07F0B0D3-3F0A-416F-BF0C-CAB8A516FA93}" type="slidenum">
              <a:rPr lang="pt-BR" smtClean="0"/>
              <a:pPr/>
              <a:t>‹nº›</a:t>
            </a:fld>
            <a:endParaRPr lang="pt-BR" dirty="0"/>
          </a:p>
        </p:txBody>
      </p:sp>
      <p:sp>
        <p:nvSpPr>
          <p:cNvPr id="14" name="Espaço Reservado para Rodapé 13"/>
          <p:cNvSpPr>
            <a:spLocks noGrp="1"/>
          </p:cNvSpPr>
          <p:nvPr>
            <p:ph type="ftr" sz="quarter" idx="17"/>
          </p:nvPr>
        </p:nvSpPr>
        <p:spPr/>
        <p:txBody>
          <a:bodyPr rtlCol="0"/>
          <a:lstStyle/>
          <a:p>
            <a:endParaRPr lang="pt-BR" dirty="0"/>
          </a:p>
        </p:txBody>
      </p:sp>
      <p:sp>
        <p:nvSpPr>
          <p:cNvPr id="16" name="Espaço Reservado para Texto 15"/>
          <p:cNvSpPr>
            <a:spLocks noGrp="1"/>
          </p:cNvSpPr>
          <p:nvPr>
            <p:ph type="body" sz="quarter" idx="1"/>
          </p:nvPr>
        </p:nvSpPr>
        <p:spPr>
          <a:xfrm>
            <a:off x="853228" y="1839824"/>
            <a:ext cx="5439331" cy="671936"/>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pt-BR"/>
              <a:t>Clique para editar os estilos do texto mestre</a:t>
            </a:r>
          </a:p>
        </p:txBody>
      </p:sp>
      <p:sp>
        <p:nvSpPr>
          <p:cNvPr id="15" name="Espaço Reservado para Texto 14"/>
          <p:cNvSpPr>
            <a:spLocks noGrp="1"/>
          </p:cNvSpPr>
          <p:nvPr>
            <p:ph type="body" sz="quarter" idx="3"/>
          </p:nvPr>
        </p:nvSpPr>
        <p:spPr>
          <a:xfrm>
            <a:off x="6719173" y="1839824"/>
            <a:ext cx="5439331" cy="671936"/>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pt-BR"/>
              <a:t>Clique para editar os estilos do texto mestre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a:t>Clique para editar o estilo do título mestre</a:t>
            </a:r>
            <a:endParaRPr kumimoji="0" lang="en-US"/>
          </a:p>
        </p:txBody>
      </p:sp>
      <p:sp>
        <p:nvSpPr>
          <p:cNvPr id="3" name="Espaço Reservado para Data 2"/>
          <p:cNvSpPr>
            <a:spLocks noGrp="1"/>
          </p:cNvSpPr>
          <p:nvPr>
            <p:ph type="dt" sz="half" idx="10"/>
          </p:nvPr>
        </p:nvSpPr>
        <p:spPr/>
        <p:txBody>
          <a:bodyPr/>
          <a:lstStyle/>
          <a:p>
            <a:fld id="{520914D5-5409-4328-A474-49B0018B92EA}" type="datetime1">
              <a:rPr lang="pt-BR" smtClean="0"/>
              <a:pPr/>
              <a:t>20/11/2018</a:t>
            </a:fld>
            <a:endParaRPr lang="pt-BR" dirty="0"/>
          </a:p>
        </p:txBody>
      </p:sp>
      <p:sp>
        <p:nvSpPr>
          <p:cNvPr id="4" name="Espaço Reservado para Rodapé 3"/>
          <p:cNvSpPr>
            <a:spLocks noGrp="1"/>
          </p:cNvSpPr>
          <p:nvPr>
            <p:ph type="ftr" sz="quarter" idx="11"/>
          </p:nvPr>
        </p:nvSpPr>
        <p:spPr/>
        <p:txBody>
          <a:bodyPr/>
          <a:lstStyle/>
          <a:p>
            <a:endParaRPr lang="pt-BR" dirty="0"/>
          </a:p>
        </p:txBody>
      </p:sp>
      <p:sp>
        <p:nvSpPr>
          <p:cNvPr id="5" name="Espaço Reservado para Número de Slide 4"/>
          <p:cNvSpPr>
            <a:spLocks noGrp="1"/>
          </p:cNvSpPr>
          <p:nvPr>
            <p:ph type="sldNum" sz="quarter" idx="12"/>
          </p:nvPr>
        </p:nvSpPr>
        <p:spPr/>
        <p:txBody>
          <a:bodyPr/>
          <a:lstStyle>
            <a:lvl1pPr>
              <a:defRPr>
                <a:solidFill>
                  <a:srgbClr val="FFFFFF"/>
                </a:solidFill>
              </a:defRPr>
            </a:lvl1pPr>
          </a:lstStyle>
          <a:p>
            <a:fld id="{07F0B0D3-3F0A-416F-BF0C-CAB8A516FA93}" type="slidenum">
              <a:rPr lang="pt-BR" smtClean="0"/>
              <a:pPr/>
              <a:t>‹nº›</a:t>
            </a:fld>
            <a:endParaRPr lang="pt-B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EA766CE7-B1B2-4434-8C8A-478D1BA7B022}" type="datetime1">
              <a:rPr lang="pt-BR" smtClean="0"/>
              <a:pPr/>
              <a:t>20/11/2018</a:t>
            </a:fld>
            <a:endParaRPr lang="pt-BR" dirty="0"/>
          </a:p>
        </p:txBody>
      </p:sp>
      <p:sp>
        <p:nvSpPr>
          <p:cNvPr id="3" name="Espaço Reservado para Rodapé 2"/>
          <p:cNvSpPr>
            <a:spLocks noGrp="1"/>
          </p:cNvSpPr>
          <p:nvPr>
            <p:ph type="ftr" sz="quarter" idx="11"/>
          </p:nvPr>
        </p:nvSpPr>
        <p:spPr/>
        <p:txBody>
          <a:bodyPr/>
          <a:lstStyle/>
          <a:p>
            <a:endParaRPr lang="pt-BR" dirty="0"/>
          </a:p>
        </p:txBody>
      </p:sp>
      <p:sp>
        <p:nvSpPr>
          <p:cNvPr id="4" name="Espaço Reservado para Número de Slide 3"/>
          <p:cNvSpPr>
            <a:spLocks noGrp="1"/>
          </p:cNvSpPr>
          <p:nvPr>
            <p:ph type="sldNum" sz="quarter" idx="12"/>
          </p:nvPr>
        </p:nvSpPr>
        <p:spPr>
          <a:xfrm>
            <a:off x="0" y="6559374"/>
            <a:ext cx="746575" cy="399962"/>
          </a:xfrm>
        </p:spPr>
        <p:txBody>
          <a:bodyPr/>
          <a:lstStyle>
            <a:lvl1pPr>
              <a:defRPr>
                <a:solidFill>
                  <a:schemeClr val="tx2"/>
                </a:solidFill>
              </a:defRPr>
            </a:lvl1pPr>
          </a:lstStyle>
          <a:p>
            <a:fld id="{07F0B0D3-3F0A-416F-BF0C-CAB8A516FA93}" type="slidenum">
              <a:rPr lang="pt-BR" smtClean="0"/>
              <a:pPr/>
              <a:t>‹nº›</a:t>
            </a:fld>
            <a:endParaRPr lang="pt-B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53229" y="286639"/>
            <a:ext cx="11305275" cy="913246"/>
          </a:xfrm>
        </p:spPr>
        <p:txBody>
          <a:bodyPr anchor="ctr"/>
          <a:lstStyle>
            <a:lvl1pPr algn="l">
              <a:buNone/>
              <a:defRPr sz="4400" b="0"/>
            </a:lvl1pPr>
          </a:lstStyle>
          <a:p>
            <a:r>
              <a:rPr kumimoji="0" lang="pt-BR"/>
              <a:t>Clique para editar o estilo do título mestre</a:t>
            </a:r>
            <a:endParaRPr kumimoji="0" lang="en-US"/>
          </a:p>
        </p:txBody>
      </p:sp>
      <p:sp>
        <p:nvSpPr>
          <p:cNvPr id="5" name="Espaço Reservado para Data 4"/>
          <p:cNvSpPr>
            <a:spLocks noGrp="1"/>
          </p:cNvSpPr>
          <p:nvPr>
            <p:ph type="dt" sz="half" idx="10"/>
          </p:nvPr>
        </p:nvSpPr>
        <p:spPr/>
        <p:txBody>
          <a:bodyPr/>
          <a:lstStyle/>
          <a:p>
            <a:fld id="{5D9B0F90-2C25-4DCB-8A40-52947BCE72D6}" type="datetime1">
              <a:rPr lang="pt-BR" smtClean="0"/>
              <a:pPr/>
              <a:t>20/11/2018</a:t>
            </a:fld>
            <a:endParaRPr lang="pt-BR" dirty="0"/>
          </a:p>
        </p:txBody>
      </p:sp>
      <p:sp>
        <p:nvSpPr>
          <p:cNvPr id="6" name="Espaço Reservado para Rodapé 5"/>
          <p:cNvSpPr>
            <a:spLocks noGrp="1"/>
          </p:cNvSpPr>
          <p:nvPr>
            <p:ph type="ftr" sz="quarter" idx="11"/>
          </p:nvPr>
        </p:nvSpPr>
        <p:spPr/>
        <p:txBody>
          <a:bodyPr/>
          <a:lstStyle/>
          <a:p>
            <a:endParaRPr lang="pt-BR" dirty="0"/>
          </a:p>
        </p:txBody>
      </p:sp>
      <p:sp>
        <p:nvSpPr>
          <p:cNvPr id="7" name="Espaço Reservado para Número de Slide 6"/>
          <p:cNvSpPr>
            <a:spLocks noGrp="1"/>
          </p:cNvSpPr>
          <p:nvPr>
            <p:ph type="sldNum" sz="quarter" idx="12"/>
          </p:nvPr>
        </p:nvSpPr>
        <p:spPr/>
        <p:txBody>
          <a:bodyPr/>
          <a:lstStyle>
            <a:lvl1pPr>
              <a:defRPr>
                <a:solidFill>
                  <a:srgbClr val="FFFFFF"/>
                </a:solidFill>
              </a:defRPr>
            </a:lvl1pPr>
          </a:lstStyle>
          <a:p>
            <a:fld id="{07F0B0D3-3F0A-416F-BF0C-CAB8A516FA93}" type="slidenum">
              <a:rPr lang="pt-BR" smtClean="0"/>
              <a:pPr/>
              <a:t>‹nº›</a:t>
            </a:fld>
            <a:endParaRPr lang="pt-BR" dirty="0"/>
          </a:p>
        </p:txBody>
      </p:sp>
      <p:sp>
        <p:nvSpPr>
          <p:cNvPr id="3" name="Espaço Reservado para Texto 2"/>
          <p:cNvSpPr>
            <a:spLocks noGrp="1"/>
          </p:cNvSpPr>
          <p:nvPr>
            <p:ph type="body" idx="2"/>
          </p:nvPr>
        </p:nvSpPr>
        <p:spPr>
          <a:xfrm>
            <a:off x="853229" y="1839825"/>
            <a:ext cx="2239724" cy="4559565"/>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pt-BR"/>
              <a:t>Clique para editar os estilos do texto mestre</a:t>
            </a:r>
          </a:p>
        </p:txBody>
      </p:sp>
      <p:sp>
        <p:nvSpPr>
          <p:cNvPr id="9" name="Espaço Reservado para Conteúdo 8"/>
          <p:cNvSpPr>
            <a:spLocks noGrp="1"/>
          </p:cNvSpPr>
          <p:nvPr>
            <p:ph sz="quarter" idx="1"/>
          </p:nvPr>
        </p:nvSpPr>
        <p:spPr>
          <a:xfrm>
            <a:off x="3306260" y="1839826"/>
            <a:ext cx="8958898" cy="4639557"/>
          </a:xfrm>
        </p:spPr>
        <p:txBody>
          <a:bodyPr/>
          <a:lstStyle/>
          <a:p>
            <a:pPr lvl="0" eaLnBrk="1" latinLnBrk="0" hangingPunct="1"/>
            <a:r>
              <a:rPr lang="pt-BR"/>
              <a:t>Clique para editar os estilos do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bg>
      <p:bgRef idx="1003">
        <a:schemeClr val="bg2"/>
      </p:bgRef>
    </p:bg>
    <p:spTree>
      <p:nvGrpSpPr>
        <p:cNvPr id="1" name=""/>
        <p:cNvGrpSpPr/>
        <p:nvPr/>
      </p:nvGrpSpPr>
      <p:grpSpPr>
        <a:xfrm>
          <a:off x="0" y="0"/>
          <a:ext cx="0" cy="0"/>
          <a:chOff x="0" y="0"/>
          <a:chExt cx="0" cy="0"/>
        </a:xfrm>
      </p:grpSpPr>
      <p:sp>
        <p:nvSpPr>
          <p:cNvPr id="4" name="Espaço Reservado para Texto 3"/>
          <p:cNvSpPr>
            <a:spLocks noGrp="1"/>
          </p:cNvSpPr>
          <p:nvPr>
            <p:ph type="body" sz="half" idx="2"/>
          </p:nvPr>
        </p:nvSpPr>
        <p:spPr>
          <a:xfrm>
            <a:off x="2239724" y="5759452"/>
            <a:ext cx="10238740" cy="719931"/>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pt-BR"/>
              <a:t>Clique para editar os estilos do texto mestre</a:t>
            </a:r>
          </a:p>
        </p:txBody>
      </p:sp>
      <p:sp>
        <p:nvSpPr>
          <p:cNvPr id="8" name="Retângulo 7"/>
          <p:cNvSpPr/>
          <p:nvPr/>
        </p:nvSpPr>
        <p:spPr bwMode="white">
          <a:xfrm>
            <a:off x="-12798" y="4799543"/>
            <a:ext cx="12798425" cy="931111"/>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9" name="Retângulo 8"/>
          <p:cNvSpPr/>
          <p:nvPr/>
        </p:nvSpPr>
        <p:spPr>
          <a:xfrm>
            <a:off x="-12798" y="4895534"/>
            <a:ext cx="2047748" cy="748729"/>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0" name="Retângulo 9"/>
          <p:cNvSpPr/>
          <p:nvPr/>
        </p:nvSpPr>
        <p:spPr>
          <a:xfrm>
            <a:off x="2162934" y="4885935"/>
            <a:ext cx="10635491" cy="748729"/>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 name="Título 1"/>
          <p:cNvSpPr>
            <a:spLocks noGrp="1"/>
          </p:cNvSpPr>
          <p:nvPr>
            <p:ph type="title"/>
          </p:nvPr>
        </p:nvSpPr>
        <p:spPr>
          <a:xfrm>
            <a:off x="2239724" y="4879536"/>
            <a:ext cx="10238740" cy="719931"/>
          </a:xfrm>
        </p:spPr>
        <p:txBody>
          <a:bodyPr anchor="ctr"/>
          <a:lstStyle>
            <a:lvl1pPr algn="l">
              <a:buNone/>
              <a:defRPr sz="2800" b="0">
                <a:solidFill>
                  <a:srgbClr val="FFFFFF"/>
                </a:solidFill>
              </a:defRPr>
            </a:lvl1pPr>
          </a:lstStyle>
          <a:p>
            <a:r>
              <a:rPr kumimoji="0" lang="pt-BR"/>
              <a:t>Clique para editar o estilo do título mestre</a:t>
            </a:r>
            <a:endParaRPr kumimoji="0" lang="en-US"/>
          </a:p>
        </p:txBody>
      </p:sp>
      <p:sp>
        <p:nvSpPr>
          <p:cNvPr id="11" name="Retângulo 10"/>
          <p:cNvSpPr/>
          <p:nvPr/>
        </p:nvSpPr>
        <p:spPr bwMode="white">
          <a:xfrm>
            <a:off x="2026417" y="0"/>
            <a:ext cx="140783" cy="72089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2" name="Espaço Reservado para Data 11"/>
          <p:cNvSpPr>
            <a:spLocks noGrp="1"/>
          </p:cNvSpPr>
          <p:nvPr>
            <p:ph type="dt" sz="half" idx="10"/>
          </p:nvPr>
        </p:nvSpPr>
        <p:spPr>
          <a:xfrm>
            <a:off x="8745590" y="6559377"/>
            <a:ext cx="3732874" cy="383297"/>
          </a:xfrm>
        </p:spPr>
        <p:txBody>
          <a:bodyPr rtlCol="0"/>
          <a:lstStyle/>
          <a:p>
            <a:fld id="{0D5E17EF-6FC7-42BA-B099-BE4FE6D38311}" type="datetime1">
              <a:rPr lang="pt-BR" smtClean="0"/>
              <a:pPr/>
              <a:t>20/11/2018</a:t>
            </a:fld>
            <a:endParaRPr lang="pt-BR" dirty="0"/>
          </a:p>
        </p:txBody>
      </p:sp>
      <p:sp>
        <p:nvSpPr>
          <p:cNvPr id="13" name="Espaço Reservado para Número de Slide 12"/>
          <p:cNvSpPr>
            <a:spLocks noGrp="1"/>
          </p:cNvSpPr>
          <p:nvPr>
            <p:ph type="sldNum" sz="quarter" idx="11"/>
          </p:nvPr>
        </p:nvSpPr>
        <p:spPr>
          <a:xfrm>
            <a:off x="0" y="4899533"/>
            <a:ext cx="2026417" cy="696603"/>
          </a:xfrm>
        </p:spPr>
        <p:txBody>
          <a:bodyPr rtlCol="0"/>
          <a:lstStyle>
            <a:lvl1pPr>
              <a:defRPr sz="2800"/>
            </a:lvl1pPr>
          </a:lstStyle>
          <a:p>
            <a:fld id="{07F0B0D3-3F0A-416F-BF0C-CAB8A516FA93}" type="slidenum">
              <a:rPr lang="pt-BR" smtClean="0"/>
              <a:pPr/>
              <a:t>‹nº›</a:t>
            </a:fld>
            <a:endParaRPr lang="pt-BR" dirty="0"/>
          </a:p>
        </p:txBody>
      </p:sp>
      <p:sp>
        <p:nvSpPr>
          <p:cNvPr id="14" name="Espaço Reservado para Rodapé 13"/>
          <p:cNvSpPr>
            <a:spLocks noGrp="1"/>
          </p:cNvSpPr>
          <p:nvPr>
            <p:ph type="ftr" sz="quarter" idx="12"/>
          </p:nvPr>
        </p:nvSpPr>
        <p:spPr>
          <a:xfrm>
            <a:off x="2239724" y="6559173"/>
            <a:ext cx="6399213" cy="383297"/>
          </a:xfrm>
        </p:spPr>
        <p:txBody>
          <a:bodyPr rtlCol="0"/>
          <a:lstStyle/>
          <a:p>
            <a:endParaRPr lang="pt-BR" dirty="0"/>
          </a:p>
        </p:txBody>
      </p:sp>
      <p:sp>
        <p:nvSpPr>
          <p:cNvPr id="3" name="Espaço Reservado para Imagem 2"/>
          <p:cNvSpPr>
            <a:spLocks noGrp="1"/>
          </p:cNvSpPr>
          <p:nvPr>
            <p:ph type="pic" idx="1"/>
          </p:nvPr>
        </p:nvSpPr>
        <p:spPr>
          <a:xfrm>
            <a:off x="2184265" y="0"/>
            <a:ext cx="10614160" cy="4796342"/>
          </a:xfrm>
          <a:solidFill>
            <a:schemeClr val="accent1">
              <a:tint val="40000"/>
            </a:schemeClr>
          </a:solidFill>
          <a:ln>
            <a:noFill/>
          </a:ln>
        </p:spPr>
        <p:txBody>
          <a:bodyPr/>
          <a:lstStyle>
            <a:lvl1pPr marL="0" indent="0">
              <a:buNone/>
              <a:defRPr sz="3200"/>
            </a:lvl1pPr>
          </a:lstStyle>
          <a:p>
            <a:r>
              <a:rPr kumimoji="0" lang="pt-BR" dirty="0"/>
              <a:t>Clique no ícone para adicionar uma imagem</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Espaço Reservado para Título 21"/>
          <p:cNvSpPr>
            <a:spLocks noGrp="1"/>
          </p:cNvSpPr>
          <p:nvPr>
            <p:ph type="title"/>
          </p:nvPr>
        </p:nvSpPr>
        <p:spPr>
          <a:xfrm>
            <a:off x="853228" y="239978"/>
            <a:ext cx="11411929" cy="1039901"/>
          </a:xfrm>
          <a:prstGeom prst="rect">
            <a:avLst/>
          </a:prstGeom>
        </p:spPr>
        <p:txBody>
          <a:bodyPr vert="horz" anchor="ctr">
            <a:normAutofit/>
          </a:bodyPr>
          <a:lstStyle/>
          <a:p>
            <a:r>
              <a:rPr kumimoji="0" lang="pt-BR"/>
              <a:t>Clique para editar o estilo do título mestre</a:t>
            </a:r>
            <a:endParaRPr kumimoji="0" lang="en-US"/>
          </a:p>
        </p:txBody>
      </p:sp>
      <p:sp>
        <p:nvSpPr>
          <p:cNvPr id="13" name="Espaço Reservado para Texto 12"/>
          <p:cNvSpPr>
            <a:spLocks noGrp="1"/>
          </p:cNvSpPr>
          <p:nvPr>
            <p:ph type="body" idx="1"/>
          </p:nvPr>
        </p:nvSpPr>
        <p:spPr>
          <a:xfrm>
            <a:off x="857494" y="1679840"/>
            <a:ext cx="11411929" cy="4751547"/>
          </a:xfrm>
          <a:prstGeom prst="rect">
            <a:avLst/>
          </a:prstGeom>
        </p:spPr>
        <p:txBody>
          <a:bodyPr vert="horz">
            <a:normAutofit/>
          </a:bodyPr>
          <a:lstStyle/>
          <a:p>
            <a:pPr lvl="0" eaLnBrk="1" latinLnBrk="0" hangingPunct="1"/>
            <a:r>
              <a:rPr kumimoji="0" lang="pt-BR"/>
              <a:t>Clique para editar os estilos do texto mestre</a:t>
            </a:r>
          </a:p>
          <a:p>
            <a:pPr lvl="1" eaLnBrk="1" latinLnBrk="0" hangingPunct="1"/>
            <a:r>
              <a:rPr kumimoji="0" lang="pt-BR"/>
              <a:t>Segundo nível</a:t>
            </a:r>
          </a:p>
          <a:p>
            <a:pPr lvl="2" eaLnBrk="1" latinLnBrk="0" hangingPunct="1"/>
            <a:r>
              <a:rPr kumimoji="0" lang="pt-BR"/>
              <a:t>Terceiro nível</a:t>
            </a:r>
          </a:p>
          <a:p>
            <a:pPr lvl="3" eaLnBrk="1" latinLnBrk="0" hangingPunct="1"/>
            <a:r>
              <a:rPr kumimoji="0" lang="pt-BR"/>
              <a:t>Quarto nível</a:t>
            </a:r>
          </a:p>
          <a:p>
            <a:pPr lvl="4" eaLnBrk="1" latinLnBrk="0" hangingPunct="1"/>
            <a:r>
              <a:rPr kumimoji="0" lang="pt-BR"/>
              <a:t>Quinto nível</a:t>
            </a:r>
            <a:endParaRPr kumimoji="0" lang="en-US"/>
          </a:p>
        </p:txBody>
      </p:sp>
      <p:sp>
        <p:nvSpPr>
          <p:cNvPr id="14" name="Espaço Reservado para Data 13"/>
          <p:cNvSpPr>
            <a:spLocks noGrp="1"/>
          </p:cNvSpPr>
          <p:nvPr>
            <p:ph type="dt" sz="half" idx="2"/>
          </p:nvPr>
        </p:nvSpPr>
        <p:spPr>
          <a:xfrm>
            <a:off x="8532283" y="6559377"/>
            <a:ext cx="3732874" cy="383297"/>
          </a:xfrm>
          <a:prstGeom prst="rect">
            <a:avLst/>
          </a:prstGeom>
        </p:spPr>
        <p:txBody>
          <a:bodyPr vert="horz" anchor="ctr" anchorCtr="0"/>
          <a:lstStyle>
            <a:lvl1pPr algn="l" eaLnBrk="1" latinLnBrk="0" hangingPunct="1">
              <a:defRPr kumimoji="0" sz="1400">
                <a:solidFill>
                  <a:schemeClr val="tx2"/>
                </a:solidFill>
              </a:defRPr>
            </a:lvl1pPr>
          </a:lstStyle>
          <a:p>
            <a:fld id="{505006F6-7B31-43B3-A22A-4787A2EB0723}" type="datetime1">
              <a:rPr lang="pt-BR" smtClean="0"/>
              <a:pPr/>
              <a:t>20/11/2018</a:t>
            </a:fld>
            <a:endParaRPr lang="pt-BR" dirty="0"/>
          </a:p>
        </p:txBody>
      </p:sp>
      <p:sp>
        <p:nvSpPr>
          <p:cNvPr id="3" name="Espaço Reservado para Rodapé 2"/>
          <p:cNvSpPr>
            <a:spLocks noGrp="1"/>
          </p:cNvSpPr>
          <p:nvPr>
            <p:ph type="ftr" sz="quarter" idx="3"/>
          </p:nvPr>
        </p:nvSpPr>
        <p:spPr>
          <a:xfrm>
            <a:off x="853231" y="6559173"/>
            <a:ext cx="7587634" cy="383297"/>
          </a:xfrm>
          <a:prstGeom prst="rect">
            <a:avLst/>
          </a:prstGeom>
        </p:spPr>
        <p:txBody>
          <a:bodyPr vert="horz" anchor="ctr"/>
          <a:lstStyle>
            <a:lvl1pPr algn="r" eaLnBrk="1" latinLnBrk="0" hangingPunct="1">
              <a:defRPr kumimoji="0" sz="1400">
                <a:solidFill>
                  <a:schemeClr val="tx2"/>
                </a:solidFill>
              </a:defRPr>
            </a:lvl1pPr>
          </a:lstStyle>
          <a:p>
            <a:endParaRPr lang="pt-BR" dirty="0"/>
          </a:p>
        </p:txBody>
      </p:sp>
      <p:sp>
        <p:nvSpPr>
          <p:cNvPr id="7" name="Retângulo 6"/>
          <p:cNvSpPr/>
          <p:nvPr/>
        </p:nvSpPr>
        <p:spPr bwMode="white">
          <a:xfrm>
            <a:off x="0" y="1295876"/>
            <a:ext cx="12798425" cy="335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8" name="Retângulo 7"/>
          <p:cNvSpPr/>
          <p:nvPr/>
        </p:nvSpPr>
        <p:spPr>
          <a:xfrm>
            <a:off x="0" y="1343873"/>
            <a:ext cx="746575" cy="239977"/>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9" name="Retângulo 8"/>
          <p:cNvSpPr/>
          <p:nvPr/>
        </p:nvSpPr>
        <p:spPr>
          <a:xfrm>
            <a:off x="826565" y="1343873"/>
            <a:ext cx="11971860" cy="239977"/>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3" name="Espaço Reservado para Número de Slide 22"/>
          <p:cNvSpPr>
            <a:spLocks noGrp="1"/>
          </p:cNvSpPr>
          <p:nvPr>
            <p:ph type="sldNum" sz="quarter" idx="4"/>
          </p:nvPr>
        </p:nvSpPr>
        <p:spPr>
          <a:xfrm>
            <a:off x="0" y="1335540"/>
            <a:ext cx="746575" cy="256643"/>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07F0B0D3-3F0A-416F-BF0C-CAB8A516FA93}" type="slidenum">
              <a:rPr lang="pt-BR" smtClean="0"/>
              <a:pPr/>
              <a:t>‹nº›</a:t>
            </a:fld>
            <a:endParaRPr lang="pt-B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24588" y="2261052"/>
            <a:ext cx="12549255" cy="2905380"/>
          </a:xfrm>
        </p:spPr>
        <p:txBody>
          <a:bodyPr anchor="ctr">
            <a:noAutofit/>
          </a:bodyPr>
          <a:lstStyle/>
          <a:p>
            <a:r>
              <a:rPr lang="pt-BR" sz="3900" b="1" dirty="0" smtClean="0">
                <a:effectLst>
                  <a:outerShdw blurRad="38100" dist="38100" dir="2700000" algn="tl">
                    <a:srgbClr val="000000">
                      <a:alpha val="43137"/>
                    </a:srgbClr>
                  </a:outerShdw>
                </a:effectLst>
              </a:rPr>
              <a:t> A IMPORTÂNCIA DO ENFERMEIRO NA COLETA DE PAPANICOLAU NA TERCEIRA IDADE</a:t>
            </a:r>
            <a:endParaRPr lang="pt-BR" sz="3900" b="1" dirty="0">
              <a:effectLst>
                <a:outerShdw blurRad="38100" dist="38100" dir="2700000" algn="tl">
                  <a:srgbClr val="000000">
                    <a:alpha val="43137"/>
                  </a:srgbClr>
                </a:outerShdw>
              </a:effectLst>
            </a:endParaRPr>
          </a:p>
        </p:txBody>
      </p:sp>
      <p:sp>
        <p:nvSpPr>
          <p:cNvPr id="5" name="Título 1"/>
          <p:cNvSpPr txBox="1">
            <a:spLocks/>
          </p:cNvSpPr>
          <p:nvPr/>
        </p:nvSpPr>
        <p:spPr>
          <a:xfrm>
            <a:off x="2823139" y="81063"/>
            <a:ext cx="9860632" cy="1584176"/>
          </a:xfrm>
          <a:prstGeom prst="rect">
            <a:avLst/>
          </a:prstGeom>
        </p:spPr>
        <p:txBody>
          <a:bodyPr vert="horz" anchor="b">
            <a:noAutofit/>
          </a:bodyPr>
          <a:lstStyle>
            <a:lvl1pPr algn="ctr" rtl="0" eaLnBrk="1" latinLnBrk="0" hangingPunct="1">
              <a:spcBef>
                <a:spcPct val="0"/>
              </a:spcBef>
              <a:buNone/>
              <a:defRPr kumimoji="0" sz="4400" kern="1200" cap="all" baseline="0">
                <a:solidFill>
                  <a:schemeClr val="tx2"/>
                </a:solidFill>
                <a:latin typeface="+mj-lt"/>
                <a:ea typeface="+mj-ea"/>
                <a:cs typeface="+mj-cs"/>
              </a:defRPr>
            </a:lvl1pPr>
          </a:lstStyle>
          <a:p>
            <a:pPr algn="r"/>
            <a:r>
              <a:rPr lang="pt-BR" sz="2800" b="1" dirty="0">
                <a:solidFill>
                  <a:schemeClr val="bg1"/>
                </a:solidFill>
                <a:effectLst>
                  <a:outerShdw blurRad="38100" dist="38100" dir="2700000" algn="tl">
                    <a:srgbClr val="000000">
                      <a:alpha val="43137"/>
                    </a:srgbClr>
                  </a:outerShdw>
                </a:effectLst>
              </a:rPr>
              <a:t>DEPARTAMENTO DE GRADUAÇÃO EM ENFERMAGEM</a:t>
            </a:r>
            <a:br>
              <a:rPr lang="pt-BR" sz="2800" b="1" dirty="0">
                <a:solidFill>
                  <a:schemeClr val="bg1"/>
                </a:solidFill>
                <a:effectLst>
                  <a:outerShdw blurRad="38100" dist="38100" dir="2700000" algn="tl">
                    <a:srgbClr val="000000">
                      <a:alpha val="43137"/>
                    </a:srgbClr>
                  </a:outerShdw>
                </a:effectLst>
              </a:rPr>
            </a:br>
            <a:r>
              <a:rPr lang="pt-BR" sz="2800" b="1" dirty="0">
                <a:solidFill>
                  <a:schemeClr val="bg1"/>
                </a:solidFill>
                <a:effectLst>
                  <a:outerShdw blurRad="38100" dist="38100" dir="2700000" algn="tl">
                    <a:srgbClr val="000000">
                      <a:alpha val="43137"/>
                    </a:srgbClr>
                  </a:outerShdw>
                </a:effectLst>
              </a:rPr>
              <a:t>CURSO BACHARELADO EM ENFERMAGEM</a:t>
            </a:r>
          </a:p>
          <a:p>
            <a:pPr algn="r"/>
            <a:r>
              <a:rPr lang="pt-BR" sz="2800" b="1" dirty="0">
                <a:solidFill>
                  <a:schemeClr val="bg1"/>
                </a:solidFill>
                <a:effectLst>
                  <a:outerShdw blurRad="38100" dist="38100" dir="2700000" algn="tl">
                    <a:srgbClr val="000000">
                      <a:alpha val="43137"/>
                    </a:srgbClr>
                  </a:outerShdw>
                </a:effectLst>
              </a:rPr>
              <a:t>DEFESA PÚBLICA DE TCC</a:t>
            </a:r>
          </a:p>
        </p:txBody>
      </p:sp>
      <p:pic>
        <p:nvPicPr>
          <p:cNvPr id="8" name="Imagem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4556" y="41716"/>
            <a:ext cx="2526960" cy="2118879"/>
          </a:xfrm>
          <a:prstGeom prst="rect">
            <a:avLst/>
          </a:prstGeom>
        </p:spPr>
      </p:pic>
      <p:sp>
        <p:nvSpPr>
          <p:cNvPr id="9" name="Subtítulo 2"/>
          <p:cNvSpPr>
            <a:spLocks noGrp="1"/>
          </p:cNvSpPr>
          <p:nvPr>
            <p:ph type="subTitle" idx="1"/>
          </p:nvPr>
        </p:nvSpPr>
        <p:spPr>
          <a:xfrm>
            <a:off x="3662908" y="5759896"/>
            <a:ext cx="9020863" cy="908720"/>
          </a:xfrm>
        </p:spPr>
        <p:txBody>
          <a:bodyPr>
            <a:noAutofit/>
          </a:bodyPr>
          <a:lstStyle/>
          <a:p>
            <a:r>
              <a:rPr lang="pt-BR" sz="3000" b="1" dirty="0">
                <a:solidFill>
                  <a:schemeClr val="bg1">
                    <a:lumMod val="95000"/>
                    <a:lumOff val="5000"/>
                  </a:schemeClr>
                </a:solidFill>
              </a:rPr>
              <a:t>Bacharel: </a:t>
            </a:r>
            <a:r>
              <a:rPr lang="pt-BR" sz="3000" b="1" dirty="0" smtClean="0">
                <a:solidFill>
                  <a:schemeClr val="bg1">
                    <a:lumMod val="95000"/>
                    <a:lumOff val="5000"/>
                  </a:schemeClr>
                </a:solidFill>
              </a:rPr>
              <a:t>CECY BORGES MOREIRA OLIVEIRA</a:t>
            </a:r>
            <a:endParaRPr lang="pt-BR" sz="3000" b="1" dirty="0">
              <a:solidFill>
                <a:schemeClr val="bg1">
                  <a:lumMod val="95000"/>
                  <a:lumOff val="5000"/>
                </a:schemeClr>
              </a:solidFill>
            </a:endParaRPr>
          </a:p>
          <a:p>
            <a:r>
              <a:rPr lang="pt-BR" sz="3000" b="1" dirty="0">
                <a:solidFill>
                  <a:schemeClr val="bg1">
                    <a:lumMod val="95000"/>
                    <a:lumOff val="5000"/>
                  </a:schemeClr>
                </a:solidFill>
              </a:rPr>
              <a:t>Orientador: Prof. Me. </a:t>
            </a:r>
            <a:r>
              <a:rPr lang="pt-BR" sz="3000" b="1" dirty="0" smtClean="0">
                <a:solidFill>
                  <a:schemeClr val="bg1">
                    <a:lumMod val="95000"/>
                    <a:lumOff val="5000"/>
                  </a:schemeClr>
                </a:solidFill>
              </a:rPr>
              <a:t>Elizaine Aparecida G. Bicalho</a:t>
            </a:r>
            <a:endParaRPr lang="pt-BR" sz="3000" b="1" dirty="0">
              <a:solidFill>
                <a:schemeClr val="bg1">
                  <a:lumMod val="95000"/>
                  <a:lumOff val="5000"/>
                </a:schemeClr>
              </a:solidFill>
            </a:endParaRPr>
          </a:p>
        </p:txBody>
      </p:sp>
    </p:spTree>
    <p:extLst>
      <p:ext uri="{BB962C8B-B14F-4D97-AF65-F5344CB8AC3E}">
        <p14:creationId xmlns:p14="http://schemas.microsoft.com/office/powerpoint/2010/main" val="28312043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ço Reservado para Número de Slide 3"/>
          <p:cNvSpPr>
            <a:spLocks noGrp="1"/>
          </p:cNvSpPr>
          <p:nvPr>
            <p:ph type="sldNum" sz="quarter" idx="12"/>
          </p:nvPr>
        </p:nvSpPr>
        <p:spPr/>
        <p:txBody>
          <a:bodyPr>
            <a:normAutofit fontScale="92500" lnSpcReduction="20000"/>
          </a:bodyPr>
          <a:lstStyle/>
          <a:p>
            <a:fld id="{07F0B0D3-3F0A-416F-BF0C-CAB8A516FA93}" type="slidenum">
              <a:rPr lang="pt-BR" smtClean="0"/>
              <a:pPr/>
              <a:t>10</a:t>
            </a:fld>
            <a:endParaRPr lang="pt-BR" dirty="0"/>
          </a:p>
        </p:txBody>
      </p:sp>
      <p:sp>
        <p:nvSpPr>
          <p:cNvPr id="5" name="Título 4"/>
          <p:cNvSpPr txBox="1">
            <a:spLocks/>
          </p:cNvSpPr>
          <p:nvPr/>
        </p:nvSpPr>
        <p:spPr>
          <a:xfrm>
            <a:off x="134517" y="566973"/>
            <a:ext cx="11411929" cy="704559"/>
          </a:xfrm>
          <a:prstGeom prst="rect">
            <a:avLst/>
          </a:prstGeom>
        </p:spPr>
        <p:txBody>
          <a:bodyPr vert="horz" anchor="ctr">
            <a:noAutofit/>
          </a:bodyPr>
          <a:lstStyle>
            <a:lvl1pPr algn="l" rtl="0" eaLnBrk="1" latinLnBrk="0" hangingPunct="1">
              <a:spcBef>
                <a:spcPct val="0"/>
              </a:spcBef>
              <a:buNone/>
              <a:defRPr kumimoji="0" sz="4400" kern="1200">
                <a:solidFill>
                  <a:schemeClr val="tx2"/>
                </a:solidFill>
                <a:latin typeface="+mj-lt"/>
                <a:ea typeface="+mj-ea"/>
                <a:cs typeface="+mj-cs"/>
              </a:defRPr>
            </a:lvl1pPr>
          </a:lstStyle>
          <a:p>
            <a:r>
              <a:rPr lang="pt-BR" sz="4800" dirty="0" smtClean="0">
                <a:solidFill>
                  <a:srgbClr val="C00000"/>
                </a:solidFill>
                <a:effectLst>
                  <a:outerShdw blurRad="38100" dist="38100" dir="2700000" algn="tl">
                    <a:srgbClr val="000000">
                      <a:alpha val="43137"/>
                    </a:srgbClr>
                  </a:outerShdw>
                </a:effectLst>
              </a:rPr>
              <a:t>4  PAPANICOLAU</a:t>
            </a:r>
            <a:endParaRPr lang="pt-BR" sz="4800" dirty="0">
              <a:solidFill>
                <a:schemeClr val="tx1"/>
              </a:solidFill>
            </a:endParaRPr>
          </a:p>
        </p:txBody>
      </p:sp>
      <p:sp>
        <p:nvSpPr>
          <p:cNvPr id="2" name="Retângulo 1"/>
          <p:cNvSpPr/>
          <p:nvPr/>
        </p:nvSpPr>
        <p:spPr>
          <a:xfrm>
            <a:off x="134517" y="2002429"/>
            <a:ext cx="12313367" cy="1431161"/>
          </a:xfrm>
          <a:prstGeom prst="rect">
            <a:avLst/>
          </a:prstGeom>
        </p:spPr>
        <p:txBody>
          <a:bodyPr wrap="square">
            <a:spAutoFit/>
          </a:bodyPr>
          <a:lstStyle/>
          <a:p>
            <a:pPr marL="457200" indent="-457200">
              <a:buFont typeface="Arial" panose="020B0604020202020204" pitchFamily="34" charset="0"/>
              <a:buChar char="•"/>
            </a:pPr>
            <a:r>
              <a:rPr lang="pt-BR" sz="2900" dirty="0"/>
              <a:t>O exame preventivo é, atualmente, um dos mais eficazes métodos de detecção precoce do câncer cérvico-uterino, sendo, portanto, a realização sistemática do exame, essencial para o controle da </a:t>
            </a:r>
            <a:r>
              <a:rPr lang="pt-BR" sz="2900" dirty="0" smtClean="0"/>
              <a:t>neoplasia.</a:t>
            </a:r>
            <a:endParaRPr lang="pt-BR" sz="2900" dirty="0"/>
          </a:p>
        </p:txBody>
      </p:sp>
      <p:sp>
        <p:nvSpPr>
          <p:cNvPr id="3" name="Retângulo 2"/>
          <p:cNvSpPr/>
          <p:nvPr/>
        </p:nvSpPr>
        <p:spPr>
          <a:xfrm>
            <a:off x="422548" y="4391744"/>
            <a:ext cx="12025336" cy="1877437"/>
          </a:xfrm>
          <a:prstGeom prst="rect">
            <a:avLst/>
          </a:prstGeom>
        </p:spPr>
        <p:txBody>
          <a:bodyPr wrap="square">
            <a:spAutoFit/>
          </a:bodyPr>
          <a:lstStyle/>
          <a:p>
            <a:pPr marL="457200" indent="-457200">
              <a:buFont typeface="Arial" panose="020B0604020202020204" pitchFamily="34" charset="0"/>
              <a:buChar char="•"/>
            </a:pPr>
            <a:r>
              <a:rPr lang="pt-BR" sz="2900" dirty="0"/>
              <a:t>A descoberta do exame preventivo foi por em meio a estudos iniciados pelo Dr. George Nicolau em 1917, depois de analisar alterações celulares das regiões da cérvix e vagina, além de alterações apresentadas nas diferentes fases do ciclo </a:t>
            </a:r>
            <a:r>
              <a:rPr lang="pt-BR" sz="2900" dirty="0" smtClean="0"/>
              <a:t>menstrual. </a:t>
            </a:r>
            <a:r>
              <a:rPr lang="pt-BR" sz="2900" dirty="0"/>
              <a:t>(SILVA et al., 2010). </a:t>
            </a:r>
          </a:p>
        </p:txBody>
      </p:sp>
    </p:spTree>
    <p:extLst>
      <p:ext uri="{BB962C8B-B14F-4D97-AF65-F5344CB8AC3E}">
        <p14:creationId xmlns:p14="http://schemas.microsoft.com/office/powerpoint/2010/main" val="4176583758"/>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sz="quarter" idx="1"/>
          </p:nvPr>
        </p:nvSpPr>
        <p:spPr>
          <a:xfrm>
            <a:off x="746575" y="1744550"/>
            <a:ext cx="11917332" cy="5311490"/>
          </a:xfrm>
        </p:spPr>
        <p:txBody>
          <a:bodyPr>
            <a:normAutofit/>
          </a:bodyPr>
          <a:lstStyle/>
          <a:p>
            <a:pPr algn="just">
              <a:buFontTx/>
              <a:buChar char="•"/>
            </a:pPr>
            <a:r>
              <a:rPr lang="pt-BR" dirty="0"/>
              <a:t>Após vários estudos, o exame preventivo passou a ser utilizado na década de 40, adquirindo a denominação de exame de </a:t>
            </a:r>
            <a:r>
              <a:rPr lang="pt-BR" dirty="0" smtClean="0"/>
              <a:t>Papanicolau</a:t>
            </a:r>
            <a:r>
              <a:rPr lang="pt-BR" altLang="pt-BR" dirty="0" smtClean="0">
                <a:ea typeface="Cambria Math" panose="02040503050406030204" pitchFamily="18" charset="0"/>
                <a:cs typeface="Arial" panose="020B0604020202020204" pitchFamily="34" charset="0"/>
              </a:rPr>
              <a:t>.</a:t>
            </a:r>
            <a:r>
              <a:rPr lang="pt-BR" dirty="0"/>
              <a:t> (SILVA et al., 2010</a:t>
            </a:r>
            <a:r>
              <a:rPr lang="pt-BR" dirty="0" smtClean="0"/>
              <a:t>)</a:t>
            </a:r>
            <a:endParaRPr lang="pt-BR" altLang="pt-BR" dirty="0">
              <a:ea typeface="Cambria Math" panose="02040503050406030204" pitchFamily="18" charset="0"/>
              <a:cs typeface="Arial" panose="020B0604020202020204" pitchFamily="34" charset="0"/>
            </a:endParaRPr>
          </a:p>
          <a:p>
            <a:pPr algn="just">
              <a:buFontTx/>
              <a:buChar char="•"/>
            </a:pPr>
            <a:endParaRPr lang="pt-BR" altLang="pt-BR" dirty="0">
              <a:ea typeface="Cambria Math" panose="02040503050406030204" pitchFamily="18" charset="0"/>
              <a:cs typeface="Arial" panose="020B0604020202020204" pitchFamily="34" charset="0"/>
            </a:endParaRPr>
          </a:p>
          <a:p>
            <a:pPr marL="0" indent="0" algn="just">
              <a:buNone/>
            </a:pPr>
            <a:endParaRPr lang="pt-BR" altLang="pt-BR" dirty="0">
              <a:ea typeface="Cambria Math" panose="02040503050406030204" pitchFamily="18" charset="0"/>
              <a:cs typeface="Arial" panose="020B0604020202020204" pitchFamily="34" charset="0"/>
            </a:endParaRPr>
          </a:p>
          <a:p>
            <a:pPr algn="just">
              <a:buFontTx/>
              <a:buChar char="•"/>
            </a:pPr>
            <a:r>
              <a:rPr lang="pt-BR" dirty="0"/>
              <a:t>No Brasil, há uma estimativa de que </a:t>
            </a:r>
            <a:r>
              <a:rPr lang="pt-BR" dirty="0" smtClean="0"/>
              <a:t>nos próximos anos ocorram </a:t>
            </a:r>
            <a:r>
              <a:rPr lang="pt-BR" dirty="0"/>
              <a:t>17.000 novos casos, superado apenas pelo câncer de pele e pelo de </a:t>
            </a:r>
            <a:r>
              <a:rPr lang="pt-BR" dirty="0" smtClean="0"/>
              <a:t>mama. </a:t>
            </a:r>
            <a:r>
              <a:rPr lang="pt-BR" dirty="0"/>
              <a:t>(BRASIL, 2011). </a:t>
            </a:r>
            <a:endParaRPr lang="pt-BR" altLang="pt-BR" dirty="0">
              <a:ea typeface="Cambria Math" panose="02040503050406030204" pitchFamily="18" charset="0"/>
              <a:cs typeface="Arial" panose="020B0604020202020204" pitchFamily="34" charset="0"/>
            </a:endParaRPr>
          </a:p>
        </p:txBody>
      </p:sp>
      <p:sp>
        <p:nvSpPr>
          <p:cNvPr id="4" name="Espaço Reservado para Número de Slide 3"/>
          <p:cNvSpPr>
            <a:spLocks noGrp="1"/>
          </p:cNvSpPr>
          <p:nvPr>
            <p:ph type="sldNum" sz="quarter" idx="12"/>
          </p:nvPr>
        </p:nvSpPr>
        <p:spPr/>
        <p:txBody>
          <a:bodyPr>
            <a:normAutofit fontScale="92500" lnSpcReduction="20000"/>
          </a:bodyPr>
          <a:lstStyle/>
          <a:p>
            <a:fld id="{07F0B0D3-3F0A-416F-BF0C-CAB8A516FA93}" type="slidenum">
              <a:rPr lang="pt-BR" smtClean="0"/>
              <a:pPr/>
              <a:t>11</a:t>
            </a:fld>
            <a:endParaRPr lang="pt-BR" dirty="0"/>
          </a:p>
        </p:txBody>
      </p:sp>
      <p:sp>
        <p:nvSpPr>
          <p:cNvPr id="5" name="Título 4"/>
          <p:cNvSpPr>
            <a:spLocks noGrp="1"/>
          </p:cNvSpPr>
          <p:nvPr>
            <p:ph type="title"/>
          </p:nvPr>
        </p:nvSpPr>
        <p:spPr/>
        <p:txBody>
          <a:bodyPr/>
          <a:lstStyle/>
          <a:p>
            <a:endParaRPr lang="pt-BR"/>
          </a:p>
        </p:txBody>
      </p:sp>
    </p:spTree>
    <p:extLst>
      <p:ext uri="{BB962C8B-B14F-4D97-AF65-F5344CB8AC3E}">
        <p14:creationId xmlns:p14="http://schemas.microsoft.com/office/powerpoint/2010/main" val="654796876"/>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sz="quarter" idx="1"/>
          </p:nvPr>
        </p:nvSpPr>
        <p:spPr>
          <a:xfrm>
            <a:off x="746575" y="1744550"/>
            <a:ext cx="11917332" cy="5311490"/>
          </a:xfrm>
        </p:spPr>
        <p:txBody>
          <a:bodyPr>
            <a:normAutofit/>
          </a:bodyPr>
          <a:lstStyle/>
          <a:p>
            <a:pPr algn="just">
              <a:buFontTx/>
              <a:buChar char="•"/>
            </a:pPr>
            <a:r>
              <a:rPr lang="pt-BR" dirty="0"/>
              <a:t>No Brasil, a estratégia de rastreamento recomendada pelo Ministério da Saúde é o exame citopatologico prioritariamente em mulheres de 25 a 64 anos (BRASIL, 2011). </a:t>
            </a:r>
            <a:endParaRPr lang="pt-BR" dirty="0" smtClean="0"/>
          </a:p>
          <a:p>
            <a:pPr marL="0" indent="0" algn="just">
              <a:buNone/>
            </a:pPr>
            <a:endParaRPr lang="pt-BR" altLang="pt-BR" dirty="0">
              <a:ea typeface="Cambria Math" panose="02040503050406030204" pitchFamily="18" charset="0"/>
              <a:cs typeface="Arial" panose="020B0604020202020204" pitchFamily="34" charset="0"/>
            </a:endParaRPr>
          </a:p>
          <a:p>
            <a:pPr algn="just">
              <a:buFontTx/>
              <a:buChar char="•"/>
            </a:pPr>
            <a:r>
              <a:rPr lang="pt-BR" dirty="0"/>
              <a:t>O Ministério da Saúde preconiza a realização anual do exame Papanicolau, sendo que após dois exames anuais consecutivos negativos, recomenda-se que a cada três anos sejam repetidos o </a:t>
            </a:r>
            <a:r>
              <a:rPr lang="pt-BR" dirty="0" smtClean="0"/>
              <a:t>exame. </a:t>
            </a:r>
            <a:r>
              <a:rPr lang="pt-BR" dirty="0"/>
              <a:t>(INCA, 2011)</a:t>
            </a:r>
            <a:endParaRPr lang="pt-BR" dirty="0" smtClean="0"/>
          </a:p>
          <a:p>
            <a:pPr algn="just">
              <a:buFontTx/>
              <a:buChar char="•"/>
            </a:pPr>
            <a:endParaRPr lang="pt-BR" altLang="pt-BR" dirty="0">
              <a:ea typeface="Cambria Math" panose="02040503050406030204" pitchFamily="18" charset="0"/>
              <a:cs typeface="Arial" panose="020B0604020202020204" pitchFamily="34" charset="0"/>
            </a:endParaRPr>
          </a:p>
          <a:p>
            <a:pPr algn="just">
              <a:buFontTx/>
              <a:buChar char="•"/>
            </a:pPr>
            <a:r>
              <a:rPr lang="pt-BR" dirty="0"/>
              <a:t>Segundo Barros (2009), para garantir à eficácia do resultado do exame preventivo, a mulher deve ser orientada para evitar relações sexuais, uso de duchas e medicamentos vaginais nas 48 horas anteriores ao exame. </a:t>
            </a:r>
            <a:endParaRPr lang="pt-BR" altLang="pt-BR" dirty="0">
              <a:ea typeface="Cambria Math" panose="02040503050406030204" pitchFamily="18" charset="0"/>
              <a:cs typeface="Arial" panose="020B0604020202020204" pitchFamily="34" charset="0"/>
            </a:endParaRPr>
          </a:p>
        </p:txBody>
      </p:sp>
      <p:sp>
        <p:nvSpPr>
          <p:cNvPr id="4" name="Espaço Reservado para Número de Slide 3"/>
          <p:cNvSpPr>
            <a:spLocks noGrp="1"/>
          </p:cNvSpPr>
          <p:nvPr>
            <p:ph type="sldNum" sz="quarter" idx="12"/>
          </p:nvPr>
        </p:nvSpPr>
        <p:spPr/>
        <p:txBody>
          <a:bodyPr>
            <a:normAutofit fontScale="92500" lnSpcReduction="20000"/>
          </a:bodyPr>
          <a:lstStyle/>
          <a:p>
            <a:fld id="{07F0B0D3-3F0A-416F-BF0C-CAB8A516FA93}" type="slidenum">
              <a:rPr lang="pt-BR" smtClean="0"/>
              <a:pPr/>
              <a:t>12</a:t>
            </a:fld>
            <a:endParaRPr lang="pt-BR" dirty="0"/>
          </a:p>
        </p:txBody>
      </p:sp>
    </p:spTree>
    <p:extLst>
      <p:ext uri="{BB962C8B-B14F-4D97-AF65-F5344CB8AC3E}">
        <p14:creationId xmlns:p14="http://schemas.microsoft.com/office/powerpoint/2010/main" val="2582775773"/>
      </p:ext>
    </p:extLst>
  </p:cSld>
  <p:clrMapOvr>
    <a:masterClrMapping/>
  </p:clrMapOvr>
  <p:transition spd="med">
    <p:pull/>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sz="quarter" idx="1"/>
          </p:nvPr>
        </p:nvSpPr>
        <p:spPr>
          <a:xfrm>
            <a:off x="746575" y="1744550"/>
            <a:ext cx="11917332" cy="5311490"/>
          </a:xfrm>
        </p:spPr>
        <p:txBody>
          <a:bodyPr>
            <a:noAutofit/>
          </a:bodyPr>
          <a:lstStyle/>
          <a:p>
            <a:pPr algn="just">
              <a:buFontTx/>
              <a:buChar char="•"/>
            </a:pPr>
            <a:r>
              <a:rPr lang="pt-BR" altLang="pt-BR" sz="2800" dirty="0">
                <a:ea typeface="Cambria Math" panose="02040503050406030204" pitchFamily="18" charset="0"/>
                <a:cs typeface="Arial" panose="020B0604020202020204" pitchFamily="34" charset="0"/>
              </a:rPr>
              <a:t>De acordo com </a:t>
            </a:r>
            <a:r>
              <a:rPr lang="pt-BR" altLang="pt-BR" sz="2800" dirty="0" err="1">
                <a:ea typeface="Cambria Math" panose="02040503050406030204" pitchFamily="18" charset="0"/>
                <a:cs typeface="Arial" panose="020B0604020202020204" pitchFamily="34" charset="0"/>
              </a:rPr>
              <a:t>Gerk</a:t>
            </a:r>
            <a:r>
              <a:rPr lang="pt-BR" altLang="pt-BR" sz="2800" dirty="0">
                <a:ea typeface="Cambria Math" panose="02040503050406030204" pitchFamily="18" charset="0"/>
                <a:cs typeface="Arial" panose="020B0604020202020204" pitchFamily="34" charset="0"/>
              </a:rPr>
              <a:t> (2009), é de competência do profissional de enfermagem a consulta clinico-ginecológica, a coleta do material para esfregaço cérvico uterino,  a colpocitopatologia e o tratamento dos processos inflamatórios</a:t>
            </a:r>
            <a:r>
              <a:rPr lang="pt-BR" altLang="pt-BR" sz="2800" dirty="0" smtClean="0">
                <a:ea typeface="Cambria Math" panose="02040503050406030204" pitchFamily="18" charset="0"/>
                <a:cs typeface="Arial" panose="020B0604020202020204" pitchFamily="34" charset="0"/>
              </a:rPr>
              <a:t>.</a:t>
            </a:r>
          </a:p>
          <a:p>
            <a:pPr algn="just">
              <a:buFontTx/>
              <a:buChar char="•"/>
            </a:pPr>
            <a:endParaRPr lang="pt-BR" altLang="pt-BR" sz="2800" dirty="0" smtClean="0">
              <a:ea typeface="Cambria Math" panose="02040503050406030204" pitchFamily="18" charset="0"/>
              <a:cs typeface="Arial" panose="020B0604020202020204" pitchFamily="34" charset="0"/>
            </a:endParaRPr>
          </a:p>
          <a:p>
            <a:pPr marL="0" indent="0" algn="just">
              <a:buNone/>
            </a:pPr>
            <a:endParaRPr lang="pt-BR" altLang="pt-BR" sz="2800" dirty="0" smtClean="0">
              <a:ea typeface="Cambria Math" panose="02040503050406030204" pitchFamily="18" charset="0"/>
              <a:cs typeface="Arial" panose="020B0604020202020204" pitchFamily="34" charset="0"/>
            </a:endParaRPr>
          </a:p>
          <a:p>
            <a:pPr algn="just">
              <a:buFontTx/>
              <a:buChar char="•"/>
            </a:pPr>
            <a:r>
              <a:rPr lang="pt-BR" sz="2800" dirty="0"/>
              <a:t>No cenário da prevenção do câncer do colo do útero, a atuação do enfermeiro tem fundamental importância. Suas atividades são desenvolvidas para todas as mulheres com vida sexual ativa e tem  múltiplas dimensões, entre elas: realização das consultas de enfermagem e do exame de </a:t>
            </a:r>
            <a:r>
              <a:rPr lang="pt-BR" sz="2800" dirty="0" smtClean="0"/>
              <a:t>Papanicolau</a:t>
            </a:r>
            <a:r>
              <a:rPr lang="pt-BR" sz="2800" dirty="0"/>
              <a:t>. (MELO et al., 2012</a:t>
            </a:r>
            <a:r>
              <a:rPr lang="pt-BR" sz="2800" dirty="0" smtClean="0"/>
              <a:t>)</a:t>
            </a:r>
          </a:p>
          <a:p>
            <a:pPr algn="just">
              <a:buFontTx/>
              <a:buChar char="•"/>
            </a:pPr>
            <a:endParaRPr lang="pt-BR" altLang="pt-BR" sz="2800" dirty="0">
              <a:ea typeface="Cambria Math" panose="02040503050406030204" pitchFamily="18" charset="0"/>
              <a:cs typeface="Arial" panose="020B0604020202020204" pitchFamily="34" charset="0"/>
            </a:endParaRPr>
          </a:p>
        </p:txBody>
      </p:sp>
      <p:sp>
        <p:nvSpPr>
          <p:cNvPr id="4" name="Espaço Reservado para Número de Slide 3"/>
          <p:cNvSpPr>
            <a:spLocks noGrp="1"/>
          </p:cNvSpPr>
          <p:nvPr>
            <p:ph type="sldNum" sz="quarter" idx="12"/>
          </p:nvPr>
        </p:nvSpPr>
        <p:spPr/>
        <p:txBody>
          <a:bodyPr>
            <a:normAutofit fontScale="92500" lnSpcReduction="20000"/>
          </a:bodyPr>
          <a:lstStyle/>
          <a:p>
            <a:fld id="{07F0B0D3-3F0A-416F-BF0C-CAB8A516FA93}" type="slidenum">
              <a:rPr lang="pt-BR" smtClean="0"/>
              <a:pPr/>
              <a:t>13</a:t>
            </a:fld>
            <a:endParaRPr lang="pt-BR" dirty="0"/>
          </a:p>
        </p:txBody>
      </p:sp>
      <p:sp>
        <p:nvSpPr>
          <p:cNvPr id="5" name="Título 1"/>
          <p:cNvSpPr>
            <a:spLocks noGrp="1"/>
          </p:cNvSpPr>
          <p:nvPr>
            <p:ph type="title"/>
          </p:nvPr>
        </p:nvSpPr>
        <p:spPr>
          <a:xfrm>
            <a:off x="350541" y="503312"/>
            <a:ext cx="12313368" cy="832228"/>
          </a:xfrm>
        </p:spPr>
        <p:txBody>
          <a:bodyPr>
            <a:normAutofit/>
          </a:bodyPr>
          <a:lstStyle/>
          <a:p>
            <a:r>
              <a:rPr lang="pt-BR" sz="4800" dirty="0" smtClean="0">
                <a:solidFill>
                  <a:srgbClr val="C00000"/>
                </a:solidFill>
                <a:effectLst>
                  <a:outerShdw blurRad="38100" dist="38100" dir="2700000" algn="tl">
                    <a:srgbClr val="000000">
                      <a:alpha val="43137"/>
                    </a:srgbClr>
                  </a:outerShdw>
                </a:effectLst>
              </a:rPr>
              <a:t> 5 O ENFERMEIRO E A COLETA DE PAPANICOLAU</a:t>
            </a:r>
            <a:endParaRPr lang="pt-BR" dirty="0">
              <a:solidFill>
                <a:srgbClr val="C0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103816608"/>
      </p:ext>
    </p:extLst>
  </p:cSld>
  <p:clrMapOvr>
    <a:masterClrMapping/>
  </p:clrMapOvr>
  <p:transition spd="slow">
    <p:comb/>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Número de Slide 2"/>
          <p:cNvSpPr>
            <a:spLocks noGrp="1"/>
          </p:cNvSpPr>
          <p:nvPr>
            <p:ph type="sldNum" sz="quarter" idx="12"/>
          </p:nvPr>
        </p:nvSpPr>
        <p:spPr/>
        <p:txBody>
          <a:bodyPr>
            <a:normAutofit fontScale="92500" lnSpcReduction="20000"/>
          </a:bodyPr>
          <a:lstStyle/>
          <a:p>
            <a:fld id="{07F0B0D3-3F0A-416F-BF0C-CAB8A516FA93}" type="slidenum">
              <a:rPr lang="pt-BR" smtClean="0"/>
              <a:pPr/>
              <a:t>14</a:t>
            </a:fld>
            <a:endParaRPr lang="pt-BR" dirty="0"/>
          </a:p>
        </p:txBody>
      </p:sp>
      <p:sp>
        <p:nvSpPr>
          <p:cNvPr id="4" name="Espaço Reservado para Conteúdo 3"/>
          <p:cNvSpPr>
            <a:spLocks noGrp="1"/>
          </p:cNvSpPr>
          <p:nvPr>
            <p:ph sz="quarter" idx="1"/>
          </p:nvPr>
        </p:nvSpPr>
        <p:spPr/>
        <p:txBody>
          <a:bodyPr>
            <a:normAutofit/>
          </a:bodyPr>
          <a:lstStyle/>
          <a:p>
            <a:pPr algn="just">
              <a:buFont typeface="Arial" panose="020B0604020202020204" pitchFamily="34" charset="0"/>
              <a:buChar char="•"/>
            </a:pPr>
            <a:r>
              <a:rPr lang="pt-BR" dirty="0" smtClean="0"/>
              <a:t>O enfermeiro </a:t>
            </a:r>
            <a:r>
              <a:rPr lang="pt-BR" dirty="0"/>
              <a:t>necessita atuar no cenário da atenção primária, promovendo estratégias preventivas propostas pelo Ministério da Saúde, buscando todas as mulheres inclusive as terceira idade  (MELO et al., 2012)</a:t>
            </a:r>
            <a:endParaRPr lang="pt-BR" altLang="pt-BR" dirty="0">
              <a:ea typeface="Cambria Math" panose="02040503050406030204" pitchFamily="18" charset="0"/>
              <a:cs typeface="Arial" panose="020B0604020202020204" pitchFamily="34" charset="0"/>
            </a:endParaRPr>
          </a:p>
          <a:p>
            <a:pPr algn="just">
              <a:buFont typeface="Arial" panose="020B0604020202020204" pitchFamily="34" charset="0"/>
              <a:buChar char="•"/>
            </a:pPr>
            <a:r>
              <a:rPr lang="pt-BR" dirty="0"/>
              <a:t>No Brasil, existe grande quantidade de mulheres entre 35 a 65 anos de idade que nunca realizou o exame </a:t>
            </a:r>
            <a:r>
              <a:rPr lang="pt-BR" dirty="0" smtClean="0"/>
              <a:t>cérvico-uterino</a:t>
            </a:r>
            <a:r>
              <a:rPr lang="pt-BR" dirty="0"/>
              <a:t>, faixa etária onde mais ocorrem casos positivos de câncer de colo </a:t>
            </a:r>
            <a:r>
              <a:rPr lang="pt-BR" dirty="0" smtClean="0"/>
              <a:t>uterino, sendo assim a capacitação do enfermeiro é imprescindível na capitação dessas pacientes. </a:t>
            </a:r>
            <a:r>
              <a:rPr lang="pt-BR" dirty="0"/>
              <a:t>(PAULA, 2011)</a:t>
            </a:r>
          </a:p>
        </p:txBody>
      </p:sp>
    </p:spTree>
    <p:extLst>
      <p:ext uri="{BB962C8B-B14F-4D97-AF65-F5344CB8AC3E}">
        <p14:creationId xmlns:p14="http://schemas.microsoft.com/office/powerpoint/2010/main" val="115246864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Número de Slide 2"/>
          <p:cNvSpPr>
            <a:spLocks noGrp="1"/>
          </p:cNvSpPr>
          <p:nvPr>
            <p:ph type="sldNum" sz="quarter" idx="12"/>
          </p:nvPr>
        </p:nvSpPr>
        <p:spPr/>
        <p:txBody>
          <a:bodyPr>
            <a:normAutofit fontScale="92500" lnSpcReduction="20000"/>
          </a:bodyPr>
          <a:lstStyle/>
          <a:p>
            <a:fld id="{07F0B0D3-3F0A-416F-BF0C-CAB8A516FA93}" type="slidenum">
              <a:rPr lang="pt-BR" smtClean="0"/>
              <a:pPr/>
              <a:t>15</a:t>
            </a:fld>
            <a:endParaRPr lang="pt-BR" dirty="0"/>
          </a:p>
        </p:txBody>
      </p:sp>
      <p:sp>
        <p:nvSpPr>
          <p:cNvPr id="4" name="Espaço Reservado para Conteúdo 3"/>
          <p:cNvSpPr>
            <a:spLocks noGrp="1"/>
          </p:cNvSpPr>
          <p:nvPr>
            <p:ph sz="quarter" idx="1"/>
          </p:nvPr>
        </p:nvSpPr>
        <p:spPr/>
        <p:txBody>
          <a:bodyPr>
            <a:normAutofit/>
          </a:bodyPr>
          <a:lstStyle/>
          <a:p>
            <a:pPr>
              <a:buFont typeface="Arial" panose="020B0604020202020204" pitchFamily="34" charset="0"/>
              <a:buChar char="•"/>
            </a:pPr>
            <a:r>
              <a:rPr lang="pt-BR" dirty="0"/>
              <a:t> A orientação à mulher, capacitando-a a compreender a importância da prevenção do câncer do colo do útero, a maior interação entre profissional e usuário e a operacionalização do serviço seriam alavancas úteis para a superação desse problema</a:t>
            </a:r>
            <a:r>
              <a:rPr lang="pt-BR" dirty="0" smtClean="0"/>
              <a:t>. </a:t>
            </a:r>
            <a:r>
              <a:rPr lang="pt-BR" dirty="0"/>
              <a:t>(GREENWOOD et al., 2006</a:t>
            </a:r>
            <a:r>
              <a:rPr lang="pt-BR" dirty="0" smtClean="0"/>
              <a:t>)</a:t>
            </a:r>
          </a:p>
          <a:p>
            <a:pPr marL="0" indent="0">
              <a:buNone/>
            </a:pPr>
            <a:endParaRPr lang="pt-BR" dirty="0" smtClean="0"/>
          </a:p>
          <a:p>
            <a:pPr>
              <a:buFont typeface="Arial" panose="020B0604020202020204" pitchFamily="34" charset="0"/>
              <a:buChar char="•"/>
            </a:pPr>
            <a:r>
              <a:rPr lang="pt-BR" dirty="0"/>
              <a:t>Em relação ao profissional de saúde, para que ele seja apto a atuar, tenha uma boa interação com a clientela e exerça seu primordial papel de educador, é essencial que receba constante incentivo e capacitação. </a:t>
            </a:r>
            <a:r>
              <a:rPr lang="pt-BR" dirty="0" smtClean="0"/>
              <a:t>(</a:t>
            </a:r>
            <a:r>
              <a:rPr lang="pt-BR" dirty="0"/>
              <a:t>GREENWOOD et al., 2006).</a:t>
            </a:r>
          </a:p>
        </p:txBody>
      </p:sp>
    </p:spTree>
    <p:extLst>
      <p:ext uri="{BB962C8B-B14F-4D97-AF65-F5344CB8AC3E}">
        <p14:creationId xmlns:p14="http://schemas.microsoft.com/office/powerpoint/2010/main" val="147704656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46575" y="503312"/>
            <a:ext cx="11917333" cy="832228"/>
          </a:xfrm>
        </p:spPr>
        <p:txBody>
          <a:bodyPr/>
          <a:lstStyle/>
          <a:p>
            <a:r>
              <a:rPr lang="pt-BR" sz="4800" dirty="0" smtClean="0">
                <a:solidFill>
                  <a:srgbClr val="C00000"/>
                </a:solidFill>
                <a:effectLst>
                  <a:outerShdw blurRad="38100" dist="38100" dir="2700000" algn="tl">
                    <a:srgbClr val="000000">
                      <a:alpha val="43137"/>
                    </a:srgbClr>
                  </a:outerShdw>
                </a:effectLst>
              </a:rPr>
              <a:t>6 </a:t>
            </a:r>
            <a:r>
              <a:rPr lang="pt-BR" sz="4800" dirty="0">
                <a:solidFill>
                  <a:srgbClr val="C00000"/>
                </a:solidFill>
                <a:effectLst>
                  <a:outerShdw blurRad="38100" dist="38100" dir="2700000" algn="tl">
                    <a:srgbClr val="000000">
                      <a:alpha val="43137"/>
                    </a:srgbClr>
                  </a:outerShdw>
                </a:effectLst>
              </a:rPr>
              <a:t>CONSIDERAÇÕES FINAIS</a:t>
            </a:r>
            <a:endParaRPr lang="pt-BR" dirty="0">
              <a:solidFill>
                <a:srgbClr val="C00000"/>
              </a:solidFill>
              <a:effectLst>
                <a:outerShdw blurRad="38100" dist="38100" dir="2700000" algn="tl">
                  <a:srgbClr val="000000">
                    <a:alpha val="43137"/>
                  </a:srgbClr>
                </a:outerShdw>
              </a:effectLst>
            </a:endParaRPr>
          </a:p>
        </p:txBody>
      </p:sp>
      <p:sp>
        <p:nvSpPr>
          <p:cNvPr id="3" name="Espaço Reservado para Conteúdo 2"/>
          <p:cNvSpPr>
            <a:spLocks noGrp="1"/>
          </p:cNvSpPr>
          <p:nvPr>
            <p:ph sz="quarter" idx="1"/>
          </p:nvPr>
        </p:nvSpPr>
        <p:spPr>
          <a:xfrm>
            <a:off x="746575" y="1744550"/>
            <a:ext cx="11917332" cy="5311490"/>
          </a:xfrm>
        </p:spPr>
        <p:txBody>
          <a:bodyPr>
            <a:normAutofit/>
          </a:bodyPr>
          <a:lstStyle/>
          <a:p>
            <a:pPr algn="just">
              <a:buFontTx/>
              <a:buChar char="•"/>
            </a:pPr>
            <a:r>
              <a:rPr lang="pt-BR" sz="2600" dirty="0"/>
              <a:t>A atuação do enfermeiro é de suma importância na prevenção e detecção precoce do câncer de colo uterino, através da consulta de enfermagem, coleta do citopatologico e as orientações quanto aos fatores de risco que esta mulher está exposta, diminuindo assim a incidência do câncer de colo uterino</a:t>
            </a:r>
            <a:r>
              <a:rPr lang="pt-BR" sz="2600" dirty="0" smtClean="0"/>
              <a:t>.</a:t>
            </a:r>
          </a:p>
          <a:p>
            <a:pPr marL="0" indent="0" algn="just">
              <a:buNone/>
            </a:pPr>
            <a:endParaRPr lang="pt-BR" altLang="pt-BR" sz="2600" dirty="0">
              <a:ea typeface="Cambria Math" panose="02040503050406030204" pitchFamily="18" charset="0"/>
              <a:cs typeface="Arial" panose="020B0604020202020204" pitchFamily="34" charset="0"/>
            </a:endParaRPr>
          </a:p>
          <a:p>
            <a:pPr algn="just">
              <a:buFontTx/>
              <a:buChar char="•"/>
            </a:pPr>
            <a:r>
              <a:rPr lang="pt-BR" sz="2600" dirty="0"/>
              <a:t>P</a:t>
            </a:r>
            <a:r>
              <a:rPr lang="pt-BR" sz="2600" dirty="0" smtClean="0"/>
              <a:t>rofissionais </a:t>
            </a:r>
            <a:r>
              <a:rPr lang="pt-BR" sz="2600" dirty="0"/>
              <a:t>de enfermagem devem oferecer assistência qualificada a todas estas pacientes, desenvolvendo ações educativas dentro da  </a:t>
            </a:r>
            <a:r>
              <a:rPr lang="pt-BR" sz="2600" dirty="0" smtClean="0"/>
              <a:t>comunidade</a:t>
            </a:r>
          </a:p>
          <a:p>
            <a:pPr marL="0" indent="0" algn="just">
              <a:buNone/>
            </a:pPr>
            <a:endParaRPr lang="pt-BR" altLang="pt-BR" sz="2600" dirty="0">
              <a:ea typeface="Cambria Math" panose="02040503050406030204" pitchFamily="18" charset="0"/>
              <a:cs typeface="Arial" panose="020B0604020202020204" pitchFamily="34" charset="0"/>
            </a:endParaRPr>
          </a:p>
          <a:p>
            <a:pPr algn="just">
              <a:buFontTx/>
              <a:buChar char="•"/>
            </a:pPr>
            <a:r>
              <a:rPr lang="pt-BR" sz="2600" dirty="0"/>
              <a:t>É preciso que o profissional de enfermagem utilize métodos voltados à educação em saúde, através de orientações do uso de preservativos, orientação quanto à realização periódica do exame </a:t>
            </a:r>
            <a:r>
              <a:rPr lang="pt-BR" sz="2600" dirty="0" smtClean="0"/>
              <a:t>citopatológico, promovendo assim uma qualidade de vida aos seus pacientes.</a:t>
            </a:r>
            <a:endParaRPr lang="pt-BR" altLang="pt-BR" sz="2600" dirty="0">
              <a:ea typeface="Cambria Math" panose="02040503050406030204" pitchFamily="18" charset="0"/>
              <a:cs typeface="Arial" panose="020B0604020202020204" pitchFamily="34" charset="0"/>
            </a:endParaRPr>
          </a:p>
        </p:txBody>
      </p:sp>
      <p:sp>
        <p:nvSpPr>
          <p:cNvPr id="4" name="Espaço Reservado para Número de Slide 3"/>
          <p:cNvSpPr>
            <a:spLocks noGrp="1"/>
          </p:cNvSpPr>
          <p:nvPr>
            <p:ph type="sldNum" sz="quarter" idx="12"/>
          </p:nvPr>
        </p:nvSpPr>
        <p:spPr/>
        <p:txBody>
          <a:bodyPr>
            <a:normAutofit fontScale="92500" lnSpcReduction="20000"/>
          </a:bodyPr>
          <a:lstStyle/>
          <a:p>
            <a:fld id="{07F0B0D3-3F0A-416F-BF0C-CAB8A516FA93}" type="slidenum">
              <a:rPr lang="pt-BR" smtClean="0"/>
              <a:pPr/>
              <a:t>16</a:t>
            </a:fld>
            <a:endParaRPr lang="pt-BR" dirty="0"/>
          </a:p>
        </p:txBody>
      </p:sp>
    </p:spTree>
    <p:extLst>
      <p:ext uri="{BB962C8B-B14F-4D97-AF65-F5344CB8AC3E}">
        <p14:creationId xmlns:p14="http://schemas.microsoft.com/office/powerpoint/2010/main" val="1852029828"/>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46575" y="503312"/>
            <a:ext cx="11917333" cy="832228"/>
          </a:xfrm>
        </p:spPr>
        <p:txBody>
          <a:bodyPr/>
          <a:lstStyle/>
          <a:p>
            <a:pPr algn="ctr"/>
            <a:r>
              <a:rPr lang="pt-BR" sz="4800" dirty="0">
                <a:solidFill>
                  <a:srgbClr val="C00000"/>
                </a:solidFill>
                <a:effectLst>
                  <a:outerShdw blurRad="38100" dist="38100" dir="2700000" algn="tl">
                    <a:srgbClr val="000000">
                      <a:alpha val="43137"/>
                    </a:srgbClr>
                  </a:outerShdw>
                </a:effectLst>
              </a:rPr>
              <a:t>AGRADECIMENTOS</a:t>
            </a:r>
            <a:endParaRPr lang="pt-BR" dirty="0">
              <a:solidFill>
                <a:srgbClr val="C00000"/>
              </a:solidFill>
              <a:effectLst>
                <a:outerShdw blurRad="38100" dist="38100" dir="2700000" algn="tl">
                  <a:srgbClr val="000000">
                    <a:alpha val="43137"/>
                  </a:srgbClr>
                </a:outerShdw>
              </a:effectLst>
            </a:endParaRPr>
          </a:p>
        </p:txBody>
      </p:sp>
      <p:sp>
        <p:nvSpPr>
          <p:cNvPr id="3" name="Espaço Reservado para Conteúdo 2"/>
          <p:cNvSpPr>
            <a:spLocks noGrp="1"/>
          </p:cNvSpPr>
          <p:nvPr>
            <p:ph sz="quarter" idx="1"/>
          </p:nvPr>
        </p:nvSpPr>
        <p:spPr>
          <a:xfrm>
            <a:off x="710580" y="1583432"/>
            <a:ext cx="11917332" cy="5311490"/>
          </a:xfrm>
        </p:spPr>
        <p:txBody>
          <a:bodyPr>
            <a:normAutofit/>
          </a:bodyPr>
          <a:lstStyle/>
          <a:p>
            <a:pPr algn="just">
              <a:buFontTx/>
              <a:buChar char="•"/>
            </a:pPr>
            <a:r>
              <a:rPr lang="pt-BR" dirty="0" smtClean="0"/>
              <a:t>Quero agradecer primeiramente a Deus por me capacitar na finalização de um sonho.</a:t>
            </a:r>
          </a:p>
          <a:p>
            <a:pPr algn="just">
              <a:buFontTx/>
              <a:buChar char="•"/>
            </a:pPr>
            <a:r>
              <a:rPr lang="pt-BR" dirty="0" smtClean="0"/>
              <a:t>Ao meu esposo Roberto, meus filhos Wellington, Roberta e Jessica, minha nora Aline e meus netos Vitor, João Paulo e Maria Cecilia  pelo apoio nesta caminhada.</a:t>
            </a:r>
          </a:p>
          <a:p>
            <a:pPr algn="just">
              <a:buFontTx/>
              <a:buChar char="•"/>
            </a:pPr>
            <a:r>
              <a:rPr lang="pt-BR" dirty="0" smtClean="0"/>
              <a:t>A minha orientadora Elizaine Bicalho por se dedicar de forma imensurável na realização deste trabalho.</a:t>
            </a:r>
          </a:p>
          <a:p>
            <a:pPr algn="just">
              <a:buFontTx/>
              <a:buChar char="•"/>
            </a:pPr>
            <a:r>
              <a:rPr lang="pt-BR" dirty="0" smtClean="0"/>
              <a:t>E a todas pessoas que torceram por mim, minha eterna Gratidão!</a:t>
            </a:r>
            <a:endParaRPr lang="pt-BR" dirty="0"/>
          </a:p>
          <a:p>
            <a:pPr algn="just">
              <a:buFontTx/>
              <a:buChar char="•"/>
            </a:pPr>
            <a:endParaRPr lang="pt-BR" altLang="pt-BR" dirty="0">
              <a:ea typeface="Cambria Math" panose="02040503050406030204" pitchFamily="18" charset="0"/>
              <a:cs typeface="Arial" panose="020B0604020202020204" pitchFamily="34" charset="0"/>
            </a:endParaRPr>
          </a:p>
        </p:txBody>
      </p:sp>
      <p:sp>
        <p:nvSpPr>
          <p:cNvPr id="4" name="Espaço Reservado para Número de Slide 3"/>
          <p:cNvSpPr>
            <a:spLocks noGrp="1"/>
          </p:cNvSpPr>
          <p:nvPr>
            <p:ph type="sldNum" sz="quarter" idx="12"/>
          </p:nvPr>
        </p:nvSpPr>
        <p:spPr/>
        <p:txBody>
          <a:bodyPr>
            <a:normAutofit fontScale="92500" lnSpcReduction="20000"/>
          </a:bodyPr>
          <a:lstStyle/>
          <a:p>
            <a:fld id="{07F0B0D3-3F0A-416F-BF0C-CAB8A516FA93}" type="slidenum">
              <a:rPr lang="pt-BR" smtClean="0"/>
              <a:pPr/>
              <a:t>17</a:t>
            </a:fld>
            <a:endParaRPr lang="pt-BR" dirty="0"/>
          </a:p>
        </p:txBody>
      </p:sp>
    </p:spTree>
    <p:extLst>
      <p:ext uri="{BB962C8B-B14F-4D97-AF65-F5344CB8AC3E}">
        <p14:creationId xmlns:p14="http://schemas.microsoft.com/office/powerpoint/2010/main" val="426857399"/>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46575" y="503312"/>
            <a:ext cx="11917333" cy="832228"/>
          </a:xfrm>
        </p:spPr>
        <p:txBody>
          <a:bodyPr/>
          <a:lstStyle/>
          <a:p>
            <a:pPr algn="ctr"/>
            <a:r>
              <a:rPr lang="pt-BR" sz="4800" dirty="0">
                <a:solidFill>
                  <a:srgbClr val="C00000"/>
                </a:solidFill>
                <a:effectLst>
                  <a:outerShdw blurRad="38100" dist="38100" dir="2700000" algn="tl">
                    <a:srgbClr val="000000">
                      <a:alpha val="43137"/>
                    </a:srgbClr>
                  </a:outerShdw>
                </a:effectLst>
              </a:rPr>
              <a:t>REFERÊNCIAS</a:t>
            </a:r>
            <a:endParaRPr lang="pt-BR" dirty="0">
              <a:solidFill>
                <a:srgbClr val="C00000"/>
              </a:solidFill>
              <a:effectLst>
                <a:outerShdw blurRad="38100" dist="38100" dir="2700000" algn="tl">
                  <a:srgbClr val="000000">
                    <a:alpha val="43137"/>
                  </a:srgbClr>
                </a:outerShdw>
              </a:effectLst>
            </a:endParaRPr>
          </a:p>
        </p:txBody>
      </p:sp>
      <p:sp>
        <p:nvSpPr>
          <p:cNvPr id="4" name="Espaço Reservado para Número de Slide 3"/>
          <p:cNvSpPr>
            <a:spLocks noGrp="1"/>
          </p:cNvSpPr>
          <p:nvPr>
            <p:ph type="sldNum" sz="quarter" idx="12"/>
          </p:nvPr>
        </p:nvSpPr>
        <p:spPr/>
        <p:txBody>
          <a:bodyPr>
            <a:normAutofit fontScale="92500" lnSpcReduction="20000"/>
          </a:bodyPr>
          <a:lstStyle/>
          <a:p>
            <a:fld id="{07F0B0D3-3F0A-416F-BF0C-CAB8A516FA93}" type="slidenum">
              <a:rPr lang="pt-BR" smtClean="0"/>
              <a:pPr/>
              <a:t>18</a:t>
            </a:fld>
            <a:endParaRPr lang="pt-BR" dirty="0"/>
          </a:p>
        </p:txBody>
      </p:sp>
      <p:sp>
        <p:nvSpPr>
          <p:cNvPr id="6" name="Espaço Reservado para Conteúdo 2"/>
          <p:cNvSpPr txBox="1">
            <a:spLocks/>
          </p:cNvSpPr>
          <p:nvPr/>
        </p:nvSpPr>
        <p:spPr>
          <a:xfrm>
            <a:off x="862980" y="1735832"/>
            <a:ext cx="11917332" cy="5311490"/>
          </a:xfrm>
          <a:prstGeom prst="rect">
            <a:avLst/>
          </a:prstGeom>
        </p:spPr>
        <p:txBody>
          <a:bodyPr vert="horz">
            <a:normAutofit lnSpcReduction="10000"/>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r>
              <a:rPr lang="pt-BR" altLang="pt-BR" sz="1400" dirty="0" smtClean="0">
                <a:ea typeface="Cambria Math" panose="02040503050406030204" pitchFamily="18" charset="0"/>
                <a:cs typeface="Arial" panose="020B0604020202020204" pitchFamily="34" charset="0"/>
              </a:rPr>
              <a:t>1</a:t>
            </a:r>
            <a:r>
              <a:rPr lang="pt-BR" sz="1400" dirty="0"/>
              <a:t>AMORIM, V.M.S.L. et al. </a:t>
            </a:r>
            <a:r>
              <a:rPr lang="pt-BR" sz="1400" b="1" dirty="0"/>
              <a:t>Fatores Associados à Não Realização do Exame de Papanicolau</a:t>
            </a:r>
            <a:r>
              <a:rPr lang="pt-BR" sz="1400" dirty="0"/>
              <a:t>: Um Estudo de Base Populacional no Município de Campinas, São Paulo, Brasil 2002.</a:t>
            </a:r>
          </a:p>
          <a:p>
            <a:pPr marL="0" indent="0">
              <a:buNone/>
            </a:pPr>
            <a:r>
              <a:rPr lang="pt-BR" sz="1400" dirty="0"/>
              <a:t> </a:t>
            </a:r>
          </a:p>
          <a:p>
            <a:r>
              <a:rPr lang="pt-BR" sz="1400" dirty="0"/>
              <a:t>BRASIL. </a:t>
            </a:r>
            <a:r>
              <a:rPr lang="pt-BR" sz="1400" b="1" dirty="0"/>
              <a:t>Ministério da Saúde. Secretaria de Vigilância em Saúde</a:t>
            </a:r>
            <a:r>
              <a:rPr lang="pt-BR" sz="1400" dirty="0"/>
              <a:t>. Programa Nacional de DST e Aids. Manual de Controle das Doenças Sexualmente Transmissíveis – DST.4ª Edição – 2006.</a:t>
            </a:r>
          </a:p>
          <a:p>
            <a:pPr marL="0" indent="0">
              <a:buNone/>
            </a:pPr>
            <a:r>
              <a:rPr lang="pt-BR" sz="1400" dirty="0"/>
              <a:t> </a:t>
            </a:r>
          </a:p>
          <a:p>
            <a:r>
              <a:rPr lang="pt-BR" sz="1400" dirty="0"/>
              <a:t>CAMARGO, S.M.P.L.O. </a:t>
            </a:r>
            <a:r>
              <a:rPr lang="pt-BR" sz="1400" b="1" dirty="0"/>
              <a:t>Programa de Intervenção para a Prevenção de Quedas em Idosos</a:t>
            </a:r>
            <a:r>
              <a:rPr lang="pt-BR" sz="1400" dirty="0"/>
              <a:t>.Bebedouro,2010.</a:t>
            </a:r>
          </a:p>
          <a:p>
            <a:pPr marL="0" indent="0">
              <a:buNone/>
            </a:pPr>
            <a:r>
              <a:rPr lang="pt-BR" sz="1400" dirty="0"/>
              <a:t> </a:t>
            </a:r>
          </a:p>
          <a:p>
            <a:r>
              <a:rPr lang="pt-BR" sz="1400" dirty="0"/>
              <a:t>COSTA, C. C. et al. </a:t>
            </a:r>
            <a:r>
              <a:rPr lang="pt-BR" sz="1400" b="1" dirty="0"/>
              <a:t>Realização de Exames de Prevenção do Câncer Cérvice-Uterino: Promovendo Saúde em Instituição Asilar</a:t>
            </a:r>
            <a:r>
              <a:rPr lang="pt-BR" sz="1400" dirty="0"/>
              <a:t>. Rev. Rene. Fortaleza, v. 11, n.3, p.27-35,jul/set.2010.</a:t>
            </a:r>
          </a:p>
          <a:p>
            <a:pPr marL="0" indent="0">
              <a:buNone/>
            </a:pPr>
            <a:r>
              <a:rPr lang="pt-BR" sz="1400" dirty="0"/>
              <a:t> </a:t>
            </a:r>
          </a:p>
          <a:p>
            <a:r>
              <a:rPr lang="pt-BR" sz="1400" dirty="0"/>
              <a:t>FAVARATO, M. E. C.; AIDRIGHI, J. M. </a:t>
            </a:r>
            <a:r>
              <a:rPr lang="pt-BR" sz="1400" b="1" dirty="0"/>
              <a:t>A mulher </a:t>
            </a:r>
            <a:r>
              <a:rPr lang="pt-BR" sz="1400" b="1" dirty="0" err="1"/>
              <a:t>coronariopata</a:t>
            </a:r>
            <a:r>
              <a:rPr lang="pt-BR" sz="1400" b="1" dirty="0"/>
              <a:t> no climatério após a menopausa: implicações na qualidade de vida</a:t>
            </a:r>
            <a:r>
              <a:rPr lang="pt-BR" sz="1400" dirty="0"/>
              <a:t>. Revista da Associação Médica Brasileira, São Paulo, v. 47, n. 4, p. 339-345, 2001.</a:t>
            </a:r>
          </a:p>
          <a:p>
            <a:endParaRPr lang="pt-BR" sz="1400" dirty="0"/>
          </a:p>
          <a:p>
            <a:r>
              <a:rPr lang="pt-BR" sz="1400" dirty="0"/>
              <a:t>Instituto Nacional de Câncer (Brasil). </a:t>
            </a:r>
            <a:r>
              <a:rPr lang="pt-BR" sz="1400" b="1" dirty="0"/>
              <a:t>Diretrizes Brasileiras para o Rastreamento do Câncer do Colo do Útero</a:t>
            </a:r>
            <a:r>
              <a:rPr lang="pt-BR" sz="1400" dirty="0"/>
              <a:t>. Rio de Janeiro (RJ): INCA; 2011.</a:t>
            </a:r>
          </a:p>
          <a:p>
            <a:pPr marL="0" indent="0">
              <a:buNone/>
            </a:pPr>
            <a:r>
              <a:rPr lang="pt-BR" sz="1400" dirty="0"/>
              <a:t> </a:t>
            </a:r>
          </a:p>
          <a:p>
            <a:r>
              <a:rPr lang="pt-BR" sz="1400" dirty="0" smtClean="0"/>
              <a:t>Soares </a:t>
            </a:r>
            <a:r>
              <a:rPr lang="pt-BR" sz="1400" dirty="0"/>
              <a:t>MBO, Silva SR. </a:t>
            </a:r>
            <a:r>
              <a:rPr lang="pt-BR" sz="1400" b="1" dirty="0"/>
              <a:t>Resultados de citologia oncótica em uma regional de saúde no período de 2007 – 2008</a:t>
            </a:r>
            <a:r>
              <a:rPr lang="pt-BR" sz="1400" dirty="0"/>
              <a:t>. Rev. RENE. 2010 (n esp.); 11:23-31</a:t>
            </a:r>
          </a:p>
          <a:p>
            <a:pPr marL="0" indent="0">
              <a:buNone/>
            </a:pPr>
            <a:r>
              <a:rPr lang="pt-BR" sz="1400" dirty="0"/>
              <a:t> </a:t>
            </a:r>
          </a:p>
          <a:p>
            <a:r>
              <a:rPr lang="pt-BR" sz="1400" dirty="0"/>
              <a:t>BRASIL. Ministério da saúde. Instituto nacional do câncer. </a:t>
            </a:r>
            <a:r>
              <a:rPr lang="pt-BR" sz="1400" b="1" dirty="0"/>
              <a:t>Nomenclatura Brasileira para Laudos Condutas Preconizadas</a:t>
            </a:r>
            <a:r>
              <a:rPr lang="pt-BR" sz="1400" dirty="0"/>
              <a:t>. 2. ed. Rio de Janeiro, 2006. Disponível em: &lt;http://bvsms.saude.gov.br/bvs/publicacoes/Nomenclaturas_2_1705.pdf&gt; Acesso em: 15 set. 2018. </a:t>
            </a:r>
          </a:p>
        </p:txBody>
      </p:sp>
    </p:spTree>
    <p:extLst>
      <p:ext uri="{BB962C8B-B14F-4D97-AF65-F5344CB8AC3E}">
        <p14:creationId xmlns:p14="http://schemas.microsoft.com/office/powerpoint/2010/main" val="600732125"/>
      </p:ext>
    </p:extLst>
  </p:cSld>
  <p:clrMapOvr>
    <a:masterClrMapping/>
  </p:clrMapOvr>
  <p:transition spd="slow">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ço Reservado para Número de Slide 3"/>
          <p:cNvSpPr>
            <a:spLocks noGrp="1"/>
          </p:cNvSpPr>
          <p:nvPr>
            <p:ph type="sldNum" sz="quarter" idx="12"/>
          </p:nvPr>
        </p:nvSpPr>
        <p:spPr/>
        <p:txBody>
          <a:bodyPr>
            <a:normAutofit fontScale="92500" lnSpcReduction="20000"/>
          </a:bodyPr>
          <a:lstStyle/>
          <a:p>
            <a:fld id="{07F0B0D3-3F0A-416F-BF0C-CAB8A516FA93}" type="slidenum">
              <a:rPr lang="pt-BR" smtClean="0"/>
              <a:pPr/>
              <a:t>19</a:t>
            </a:fld>
            <a:endParaRPr lang="pt-BR" dirty="0"/>
          </a:p>
        </p:txBody>
      </p:sp>
      <p:sp>
        <p:nvSpPr>
          <p:cNvPr id="6" name="Espaço Reservado para Conteúdo 2"/>
          <p:cNvSpPr txBox="1">
            <a:spLocks/>
          </p:cNvSpPr>
          <p:nvPr/>
        </p:nvSpPr>
        <p:spPr>
          <a:xfrm>
            <a:off x="862980" y="1735832"/>
            <a:ext cx="11917332" cy="5311490"/>
          </a:xfrm>
          <a:prstGeom prst="rect">
            <a:avLst/>
          </a:prstGeom>
        </p:spPr>
        <p:txBody>
          <a:bodyPr vert="horz">
            <a:norm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lvl="0"/>
            <a:r>
              <a:rPr lang="pt-BR" sz="1200" dirty="0"/>
              <a:t>CARVALHO M. L. O. ; FUREGATO A. R. F. </a:t>
            </a:r>
            <a:r>
              <a:rPr lang="pt-BR" sz="1200" b="1" dirty="0"/>
              <a:t>Exame ginecológico na perspectiva das usuárias de um serviço de saúde</a:t>
            </a:r>
            <a:r>
              <a:rPr lang="pt-BR" sz="1200" dirty="0"/>
              <a:t>. Rev. Eletr. Enf.,</a:t>
            </a:r>
            <a:r>
              <a:rPr lang="pt-BR" sz="1200" b="1" dirty="0"/>
              <a:t> </a:t>
            </a:r>
            <a:r>
              <a:rPr lang="pt-BR" sz="1200" dirty="0"/>
              <a:t>v. 3, n. 1, p.1-8.2001.Disponível em: &lt;http://www.revistas.ufg.br/index.php/fen/article/view/698/771&gt;. Acesso em: 26 out. 2012.</a:t>
            </a:r>
          </a:p>
          <a:p>
            <a:pPr marL="0" indent="0">
              <a:buNone/>
            </a:pPr>
            <a:r>
              <a:rPr lang="pt-BR" sz="1200" dirty="0"/>
              <a:t> </a:t>
            </a:r>
          </a:p>
          <a:p>
            <a:pPr lvl="0"/>
            <a:r>
              <a:rPr lang="pt-BR" sz="1200" dirty="0"/>
              <a:t>CESTARI, M. E. W.; ZAGO, M. M. F. </a:t>
            </a:r>
            <a:r>
              <a:rPr lang="pt-BR" sz="1200" b="1" dirty="0"/>
              <a:t>A atuação da enfermagem na prevenção do câncer na mulher: questões culturais e de gênero</a:t>
            </a:r>
            <a:r>
              <a:rPr lang="pt-BR" sz="1200" dirty="0"/>
              <a:t>. </a:t>
            </a:r>
            <a:r>
              <a:rPr lang="pt-BR" sz="1200" dirty="0" err="1"/>
              <a:t>Cienc</a:t>
            </a:r>
            <a:r>
              <a:rPr lang="pt-BR" sz="1200" dirty="0"/>
              <a:t> </a:t>
            </a:r>
            <a:r>
              <a:rPr lang="pt-BR" sz="1200" dirty="0" err="1"/>
              <a:t>Cuid</a:t>
            </a:r>
            <a:r>
              <a:rPr lang="pt-BR" sz="1200" dirty="0"/>
              <a:t> </a:t>
            </a:r>
            <a:r>
              <a:rPr lang="pt-BR" sz="1200" dirty="0" err="1"/>
              <a:t>Saude</a:t>
            </a:r>
            <a:r>
              <a:rPr lang="pt-BR" sz="1200" dirty="0"/>
              <a:t>, v. 10, n. 5, p. 176-182, 2012. </a:t>
            </a:r>
          </a:p>
          <a:p>
            <a:pPr marL="0" indent="0">
              <a:buNone/>
            </a:pPr>
            <a:r>
              <a:rPr lang="pt-BR" sz="1200" dirty="0"/>
              <a:t> </a:t>
            </a:r>
          </a:p>
          <a:p>
            <a:pPr lvl="0"/>
            <a:r>
              <a:rPr lang="pt-BR" sz="1200" dirty="0"/>
              <a:t>DANTAS, C. N. et al. </a:t>
            </a:r>
            <a:r>
              <a:rPr lang="pt-BR" sz="1200" b="1" dirty="0"/>
              <a:t>A consulta de enfermagem na prevenção do câncer cérvico-uterino para mulheres que a vivenciaram</a:t>
            </a:r>
            <a:r>
              <a:rPr lang="pt-BR" sz="1200" dirty="0"/>
              <a:t>, </a:t>
            </a:r>
            <a:r>
              <a:rPr lang="pt-BR" sz="1200" dirty="0" err="1"/>
              <a:t>Rev</a:t>
            </a:r>
            <a:r>
              <a:rPr lang="pt-BR" sz="1200" dirty="0"/>
              <a:t> Rene, Natal, v. 13, n. 3, p. 591-600, 2012. Disponível em: &lt; http://www.revistarene.u fc.br/revista/</a:t>
            </a:r>
            <a:r>
              <a:rPr lang="pt-BR" sz="1200" dirty="0" err="1"/>
              <a:t>index.php</a:t>
            </a:r>
            <a:r>
              <a:rPr lang="pt-BR" sz="1200" dirty="0"/>
              <a:t>/revista/ar </a:t>
            </a:r>
            <a:r>
              <a:rPr lang="pt-BR" sz="1200" dirty="0" err="1"/>
              <a:t>ticle</a:t>
            </a:r>
            <a:r>
              <a:rPr lang="pt-BR" sz="1200" dirty="0"/>
              <a:t>/</a:t>
            </a:r>
            <a:r>
              <a:rPr lang="pt-BR" sz="1200" dirty="0" err="1"/>
              <a:t>view</a:t>
            </a:r>
            <a:r>
              <a:rPr lang="pt-BR" sz="1200" dirty="0"/>
              <a:t>/726/</a:t>
            </a:r>
            <a:r>
              <a:rPr lang="pt-BR" sz="1200" dirty="0" err="1"/>
              <a:t>pdf</a:t>
            </a:r>
            <a:r>
              <a:rPr lang="pt-BR" sz="1200" dirty="0"/>
              <a:t>&gt;. Acesso em: 31 março. 2018. 21</a:t>
            </a:r>
          </a:p>
          <a:p>
            <a:pPr lvl="0"/>
            <a:r>
              <a:rPr lang="pt-BR" sz="1200" dirty="0"/>
              <a:t>Instituto Nacional de Câncer (Brasil). Diretrizes Brasileiras para o Rastreamento do Câncer do Colo do Útero. Rio de Janeiro (RJ): INCA; 2011.</a:t>
            </a:r>
          </a:p>
          <a:p>
            <a:pPr marL="0" indent="0">
              <a:buNone/>
            </a:pPr>
            <a:r>
              <a:rPr lang="pt-BR" sz="1200" dirty="0"/>
              <a:t> </a:t>
            </a:r>
          </a:p>
          <a:p>
            <a:pPr lvl="0"/>
            <a:r>
              <a:rPr lang="pt-BR" sz="1200" dirty="0"/>
              <a:t>Soares MBO, Silva SR. </a:t>
            </a:r>
            <a:r>
              <a:rPr lang="pt-BR" sz="1200" b="1" dirty="0"/>
              <a:t>Resultados de citologia oncótica em uma regional de saúde no período de 2007 – 2008</a:t>
            </a:r>
            <a:r>
              <a:rPr lang="pt-BR" sz="1200" dirty="0"/>
              <a:t>. Rev. RENE. 2010 (n esp.); 11:23-31</a:t>
            </a:r>
          </a:p>
          <a:p>
            <a:pPr marL="0" indent="0">
              <a:buNone/>
            </a:pPr>
            <a:r>
              <a:rPr lang="pt-BR" sz="1200" dirty="0"/>
              <a:t> </a:t>
            </a:r>
          </a:p>
          <a:p>
            <a:pPr lvl="0"/>
            <a:r>
              <a:rPr lang="pt-BR" sz="1200" dirty="0"/>
              <a:t>MENEZES, T. M. O.; LOPES, R. L. M. </a:t>
            </a:r>
            <a:r>
              <a:rPr lang="pt-BR" sz="1200" b="1" dirty="0"/>
              <a:t>Revisando o viver da pessoa idosa na perspectiva de gênero. Revista Enfermagem UERJ, Rio de Janeiro</a:t>
            </a:r>
            <a:r>
              <a:rPr lang="pt-BR" sz="1200" dirty="0"/>
              <a:t>: UERJ, v. 15, n. 4, p. 591-596, out./dez. 2007.</a:t>
            </a:r>
          </a:p>
          <a:p>
            <a:pPr marL="0" indent="0">
              <a:buNone/>
            </a:pPr>
            <a:r>
              <a:rPr lang="pt-BR" sz="1200" dirty="0"/>
              <a:t> </a:t>
            </a:r>
          </a:p>
          <a:p>
            <a:pPr lvl="0"/>
            <a:r>
              <a:rPr lang="pt-BR" sz="1200" dirty="0"/>
              <a:t>Ministério da Saúde (Brasil). Instituto Nacional de Câncer. Estimativa 2012: incidência de câncer no Brasil. Rio de Janeiro (RJ); 2011.</a:t>
            </a:r>
          </a:p>
          <a:p>
            <a:pPr marL="0" indent="0">
              <a:buNone/>
            </a:pPr>
            <a:r>
              <a:rPr lang="pt-BR" sz="1200" dirty="0"/>
              <a:t> </a:t>
            </a:r>
          </a:p>
          <a:p>
            <a:pPr lvl="0"/>
            <a:r>
              <a:rPr lang="pt-BR" sz="1200" dirty="0"/>
              <a:t>AMARAL, R. G. et al. </a:t>
            </a:r>
            <a:r>
              <a:rPr lang="pt-BR" sz="1200" b="1" dirty="0"/>
              <a:t>Influência da adequabilidade da amostra sobre a detecção das lesões precursoras do câncer cervical</a:t>
            </a:r>
            <a:r>
              <a:rPr lang="pt-BR" sz="1200" dirty="0"/>
              <a:t>. Rev. Bras. Ginecol. Obstet., Rio de Janeiro, v. 30, n. 11, p. 556-560. nov. 2008. </a:t>
            </a:r>
            <a:endParaRPr lang="pt-BR" sz="1200" dirty="0" smtClean="0"/>
          </a:p>
          <a:p>
            <a:r>
              <a:rPr lang="pt-BR" sz="1200" dirty="0"/>
              <a:t>BARROS, S. M. O. </a:t>
            </a:r>
            <a:r>
              <a:rPr lang="pt-BR" sz="1200" b="1" dirty="0"/>
              <a:t>Enfermagem Obstétrica e Ginecológica: Guia para prática assistencial</a:t>
            </a:r>
            <a:r>
              <a:rPr lang="pt-BR" sz="1200" dirty="0"/>
              <a:t>. 2. ed. São Paulo: Roca, 2009. </a:t>
            </a:r>
          </a:p>
          <a:p>
            <a:pPr lvl="0"/>
            <a:endParaRPr lang="pt-BR" sz="1200" dirty="0"/>
          </a:p>
          <a:p>
            <a:pPr marL="0" indent="0" algn="just">
              <a:spcBef>
                <a:spcPts val="0"/>
              </a:spcBef>
              <a:buNone/>
            </a:pPr>
            <a:endParaRPr lang="pt-BR" altLang="pt-BR" sz="1400" dirty="0">
              <a:ea typeface="Cambria Math" panose="02040503050406030204" pitchFamily="18" charset="0"/>
              <a:cs typeface="Arial" panose="020B0604020202020204" pitchFamily="34" charset="0"/>
            </a:endParaRPr>
          </a:p>
        </p:txBody>
      </p:sp>
      <p:sp>
        <p:nvSpPr>
          <p:cNvPr id="3" name="Título 2"/>
          <p:cNvSpPr>
            <a:spLocks noGrp="1"/>
          </p:cNvSpPr>
          <p:nvPr>
            <p:ph type="title"/>
          </p:nvPr>
        </p:nvSpPr>
        <p:spPr/>
        <p:txBody>
          <a:bodyPr/>
          <a:lstStyle/>
          <a:p>
            <a:endParaRPr lang="pt-BR"/>
          </a:p>
        </p:txBody>
      </p:sp>
    </p:spTree>
    <p:extLst>
      <p:ext uri="{BB962C8B-B14F-4D97-AF65-F5344CB8AC3E}">
        <p14:creationId xmlns:p14="http://schemas.microsoft.com/office/powerpoint/2010/main" val="3011626764"/>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sz="quarter" idx="1"/>
          </p:nvPr>
        </p:nvSpPr>
        <p:spPr>
          <a:xfrm>
            <a:off x="746575" y="1744550"/>
            <a:ext cx="11917332" cy="5239482"/>
          </a:xfrm>
        </p:spPr>
        <p:txBody>
          <a:bodyPr>
            <a:normAutofit/>
          </a:bodyPr>
          <a:lstStyle/>
          <a:p>
            <a:pPr algn="just">
              <a:buFontTx/>
              <a:buChar char="•"/>
            </a:pPr>
            <a:r>
              <a:rPr lang="pt-BR" altLang="pt-BR" sz="3200" dirty="0" smtClean="0">
                <a:ea typeface="Cambria Math" panose="02040503050406030204" pitchFamily="18" charset="0"/>
                <a:cs typeface="Arial" panose="020B0604020202020204" pitchFamily="34" charset="0"/>
              </a:rPr>
              <a:t>Analisar a importância da coleta do Papanicolau e as orientações/atuação do enfermeiro diante dos procedimentos em pacientes da 3ª idade.</a:t>
            </a:r>
            <a:endParaRPr lang="pt-BR" altLang="pt-BR" sz="3200" dirty="0">
              <a:ea typeface="Cambria Math" panose="02040503050406030204" pitchFamily="18" charset="0"/>
              <a:cs typeface="Arial" panose="020B0604020202020204" pitchFamily="34" charset="0"/>
            </a:endParaRPr>
          </a:p>
        </p:txBody>
      </p:sp>
      <p:sp>
        <p:nvSpPr>
          <p:cNvPr id="4" name="Espaço Reservado para Número de Slide 3"/>
          <p:cNvSpPr>
            <a:spLocks noGrp="1"/>
          </p:cNvSpPr>
          <p:nvPr>
            <p:ph type="sldNum" sz="quarter" idx="12"/>
          </p:nvPr>
        </p:nvSpPr>
        <p:spPr/>
        <p:txBody>
          <a:bodyPr>
            <a:normAutofit fontScale="92500" lnSpcReduction="20000"/>
          </a:bodyPr>
          <a:lstStyle/>
          <a:p>
            <a:fld id="{07F0B0D3-3F0A-416F-BF0C-CAB8A516FA93}" type="slidenum">
              <a:rPr lang="pt-BR" smtClean="0"/>
              <a:pPr/>
              <a:t>2</a:t>
            </a:fld>
            <a:endParaRPr lang="pt-BR" dirty="0"/>
          </a:p>
        </p:txBody>
      </p:sp>
      <p:sp>
        <p:nvSpPr>
          <p:cNvPr id="5" name="Título 4"/>
          <p:cNvSpPr>
            <a:spLocks noGrp="1"/>
          </p:cNvSpPr>
          <p:nvPr>
            <p:ph type="title"/>
          </p:nvPr>
        </p:nvSpPr>
        <p:spPr>
          <a:xfrm>
            <a:off x="746575" y="554797"/>
            <a:ext cx="11411929" cy="704559"/>
          </a:xfrm>
        </p:spPr>
        <p:txBody>
          <a:bodyPr>
            <a:normAutofit/>
          </a:bodyPr>
          <a:lstStyle/>
          <a:p>
            <a:r>
              <a:rPr lang="pt-BR" altLang="pt-BR" sz="3200" b="1" dirty="0">
                <a:solidFill>
                  <a:schemeClr val="tx1"/>
                </a:solidFill>
                <a:effectLst>
                  <a:outerShdw blurRad="38100" dist="38100" dir="2700000" algn="tl">
                    <a:srgbClr val="000000">
                      <a:alpha val="43137"/>
                    </a:srgbClr>
                  </a:outerShdw>
                </a:effectLst>
                <a:ea typeface="Cambria Math" panose="02040503050406030204" pitchFamily="18" charset="0"/>
                <a:cs typeface="Arial" panose="020B0604020202020204" pitchFamily="34" charset="0"/>
              </a:rPr>
              <a:t>JUSTIFICATIVA DO ESTUDO :</a:t>
            </a:r>
            <a:endParaRPr lang="pt-BR" sz="3200" dirty="0">
              <a:solidFill>
                <a:schemeClr val="tx1"/>
              </a:solidFill>
            </a:endParaRPr>
          </a:p>
        </p:txBody>
      </p:sp>
    </p:spTree>
    <p:extLst>
      <p:ext uri="{BB962C8B-B14F-4D97-AF65-F5344CB8AC3E}">
        <p14:creationId xmlns:p14="http://schemas.microsoft.com/office/powerpoint/2010/main" val="3512440779"/>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Número de Slide 2"/>
          <p:cNvSpPr>
            <a:spLocks noGrp="1"/>
          </p:cNvSpPr>
          <p:nvPr>
            <p:ph type="sldNum" sz="quarter" idx="12"/>
          </p:nvPr>
        </p:nvSpPr>
        <p:spPr/>
        <p:txBody>
          <a:bodyPr>
            <a:normAutofit fontScale="92500" lnSpcReduction="20000"/>
          </a:bodyPr>
          <a:lstStyle/>
          <a:p>
            <a:fld id="{07F0B0D3-3F0A-416F-BF0C-CAB8A516FA93}" type="slidenum">
              <a:rPr lang="pt-BR" smtClean="0"/>
              <a:pPr/>
              <a:t>20</a:t>
            </a:fld>
            <a:endParaRPr lang="pt-BR" dirty="0"/>
          </a:p>
        </p:txBody>
      </p:sp>
      <p:sp>
        <p:nvSpPr>
          <p:cNvPr id="4" name="Espaço Reservado para Conteúdo 3"/>
          <p:cNvSpPr>
            <a:spLocks noGrp="1"/>
          </p:cNvSpPr>
          <p:nvPr>
            <p:ph sz="quarter" idx="1"/>
          </p:nvPr>
        </p:nvSpPr>
        <p:spPr/>
        <p:txBody>
          <a:bodyPr>
            <a:normAutofit fontScale="40000" lnSpcReduction="20000"/>
          </a:bodyPr>
          <a:lstStyle/>
          <a:p>
            <a:pPr lvl="0"/>
            <a:r>
              <a:rPr lang="pt-BR" dirty="0"/>
              <a:t>BRASIL. Ministério da Saúde. Secretaria de Atenção à Saúde. Departamento de Atenção Básica. Rastreamento. Brasília: DF, Ministério da Saúde; 2010. 95 p. (Série A. Normas e manuais técnicos. Cadernos de Atenção Primária; n. 29). 20 </a:t>
            </a:r>
          </a:p>
          <a:p>
            <a:pPr marL="0" indent="0">
              <a:buNone/>
            </a:pPr>
            <a:r>
              <a:rPr lang="pt-BR" dirty="0"/>
              <a:t> </a:t>
            </a:r>
          </a:p>
          <a:p>
            <a:pPr lvl="0"/>
            <a:r>
              <a:rPr lang="pt-BR" dirty="0"/>
              <a:t>BRASIL. Ministério da Saúde. Diretrizes Brasileiras para o rastreamento do câncer do colo do útero: instituto nacional do câncer. Rio de janeiro, 2011. Disponível em: &lt;http://diretrizes_rastreamento_cancer_colo_utero.pdf&gt;. Acesso em: 20 ago. 2018.</a:t>
            </a:r>
          </a:p>
          <a:p>
            <a:pPr marL="0" indent="0">
              <a:buNone/>
            </a:pPr>
            <a:r>
              <a:rPr lang="pt-BR" dirty="0"/>
              <a:t> </a:t>
            </a:r>
          </a:p>
          <a:p>
            <a:pPr lvl="0"/>
            <a:r>
              <a:rPr lang="pt-BR" dirty="0"/>
              <a:t>EDUARDO, K. G. T et al. </a:t>
            </a:r>
            <a:r>
              <a:rPr lang="pt-BR" b="1" dirty="0"/>
              <a:t>Preparação da mulher para a realização do exame de Papanicolau na perspectiva da qualidade</a:t>
            </a:r>
            <a:r>
              <a:rPr lang="pt-BR" dirty="0"/>
              <a:t>. Acta Paulista de </a:t>
            </a:r>
            <a:r>
              <a:rPr lang="pt-BR" dirty="0" err="1"/>
              <a:t>Enfermagem,São</a:t>
            </a:r>
            <a:r>
              <a:rPr lang="pt-BR" dirty="0"/>
              <a:t> Paulo, v. 20, n. 1, p. 44 – 48, </a:t>
            </a:r>
            <a:r>
              <a:rPr lang="pt-BR" dirty="0" err="1"/>
              <a:t>jan</a:t>
            </a:r>
            <a:r>
              <a:rPr lang="pt-BR" dirty="0"/>
              <a:t>/mar., 2007. Disponível em: &lt;http://.scielo.br/scielo.php?pid=s010321002007000100008&amp;script=sci_arttext&gt;. Acesso em: 14 ago. 2017. </a:t>
            </a:r>
          </a:p>
          <a:p>
            <a:pPr marL="0" indent="0">
              <a:buNone/>
            </a:pPr>
            <a:r>
              <a:rPr lang="pt-BR" dirty="0"/>
              <a:t> </a:t>
            </a:r>
          </a:p>
          <a:p>
            <a:pPr lvl="0"/>
            <a:r>
              <a:rPr lang="pt-BR" dirty="0"/>
              <a:t>GERK, M. A. S. </a:t>
            </a:r>
            <a:r>
              <a:rPr lang="pt-BR" b="1" dirty="0"/>
              <a:t>Pratica de enfermagem na assistência ginecológica.</a:t>
            </a:r>
            <a:r>
              <a:rPr lang="pt-BR" dirty="0"/>
              <a:t> In: BARROS, S. M. O. O Processo de enfermagem: Promoção à saúde da mulher. 2. ed. São Paulo: Roca, Cap. 21, p.386-423, 2009. </a:t>
            </a:r>
          </a:p>
          <a:p>
            <a:pPr marL="0" indent="0">
              <a:buNone/>
            </a:pPr>
            <a:r>
              <a:rPr lang="pt-BR" dirty="0"/>
              <a:t> </a:t>
            </a:r>
          </a:p>
          <a:p>
            <a:pPr lvl="0"/>
            <a:r>
              <a:rPr lang="pt-BR" dirty="0"/>
              <a:t>GONZALEZ, H. </a:t>
            </a:r>
            <a:r>
              <a:rPr lang="pt-BR" b="1" dirty="0"/>
              <a:t>Enfermagem em ginecologia e obstetrícia</a:t>
            </a:r>
            <a:r>
              <a:rPr lang="pt-BR" dirty="0"/>
              <a:t>. 14. ed. São Paulo: SENAC, 2008. </a:t>
            </a:r>
          </a:p>
          <a:p>
            <a:pPr marL="0" indent="0">
              <a:buNone/>
            </a:pPr>
            <a:r>
              <a:rPr lang="pt-BR" dirty="0"/>
              <a:t> </a:t>
            </a:r>
          </a:p>
          <a:p>
            <a:pPr lvl="0"/>
            <a:r>
              <a:rPr lang="en-US" dirty="0"/>
              <a:t>GREENWOOD, S. A. et. al. </a:t>
            </a:r>
            <a:r>
              <a:rPr lang="pt-BR" b="1" dirty="0"/>
              <a:t>Motivos que levam mulheres a não retornarem para receber o resultado de exame Papanicolau</a:t>
            </a:r>
            <a:r>
              <a:rPr lang="pt-BR" dirty="0"/>
              <a:t>. Rev. Latino-Am. Enfermagem, n. 14, v. 4, p. 503-509. 2006. Disponível em: &lt;http://www.scielo.br/pdf/rlae/v14n4/v 14n4a06.pdf &gt;. Acesso em: 31 out. 2017. </a:t>
            </a:r>
          </a:p>
          <a:p>
            <a:endParaRPr lang="pt-BR" dirty="0"/>
          </a:p>
          <a:p>
            <a:pPr lvl="0"/>
            <a:r>
              <a:rPr lang="pt-BR" dirty="0"/>
              <a:t>INSTITUTO NACIONAL DE CÂNCER - INCA. </a:t>
            </a:r>
            <a:r>
              <a:rPr lang="pt-BR" b="1" dirty="0"/>
              <a:t>Ações de enfermagem para o controle do câncer: uma proposta de integração ensino-serviço</a:t>
            </a:r>
            <a:r>
              <a:rPr lang="pt-BR" dirty="0"/>
              <a:t>. 3. ed. Rio de Janeiro: INCA, 2008. Disponível em: &lt;http://bvsms.saude.gov.br/bvs/publicacoes/acoes_enfermagem_controle_cancer.pdf&gt;. Acesso em: 26 out. 2012. </a:t>
            </a:r>
          </a:p>
          <a:p>
            <a:endParaRPr lang="pt-BR" dirty="0"/>
          </a:p>
          <a:p>
            <a:pPr lvl="0"/>
            <a:r>
              <a:rPr lang="pt-BR" dirty="0"/>
              <a:t>INSTITUTO NACIONAL DE CÂNCER - INCA. </a:t>
            </a:r>
            <a:r>
              <a:rPr lang="pt-BR" b="1" dirty="0"/>
              <a:t>Estimativa 2011 .Incidência de Câncer no Brasil .Rio de janeiro :Ministério da Saúde  2012</a:t>
            </a:r>
            <a:r>
              <a:rPr lang="pt-BR" dirty="0"/>
              <a:t>.  Disponível em: 22&lt;http://www.inca.gov.br/estimativa/2012/estimativa20122111.pdf&gt;. Acesso em: 20 out. 2017.</a:t>
            </a:r>
          </a:p>
          <a:p>
            <a:endParaRPr lang="pt-BR" dirty="0"/>
          </a:p>
        </p:txBody>
      </p:sp>
    </p:spTree>
    <p:extLst>
      <p:ext uri="{BB962C8B-B14F-4D97-AF65-F5344CB8AC3E}">
        <p14:creationId xmlns:p14="http://schemas.microsoft.com/office/powerpoint/2010/main" val="185603901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Número de Slide 2"/>
          <p:cNvSpPr>
            <a:spLocks noGrp="1"/>
          </p:cNvSpPr>
          <p:nvPr>
            <p:ph type="sldNum" sz="quarter" idx="12"/>
          </p:nvPr>
        </p:nvSpPr>
        <p:spPr/>
        <p:txBody>
          <a:bodyPr>
            <a:normAutofit fontScale="92500" lnSpcReduction="20000"/>
          </a:bodyPr>
          <a:lstStyle/>
          <a:p>
            <a:fld id="{07F0B0D3-3F0A-416F-BF0C-CAB8A516FA93}" type="slidenum">
              <a:rPr lang="pt-BR" smtClean="0"/>
              <a:pPr/>
              <a:t>21</a:t>
            </a:fld>
            <a:endParaRPr lang="pt-BR" dirty="0"/>
          </a:p>
        </p:txBody>
      </p:sp>
      <p:sp>
        <p:nvSpPr>
          <p:cNvPr id="4" name="Espaço Reservado para Conteúdo 3"/>
          <p:cNvSpPr>
            <a:spLocks noGrp="1"/>
          </p:cNvSpPr>
          <p:nvPr>
            <p:ph sz="quarter" idx="1"/>
          </p:nvPr>
        </p:nvSpPr>
        <p:spPr>
          <a:xfrm>
            <a:off x="422548" y="1679840"/>
            <a:ext cx="11846875" cy="5304192"/>
          </a:xfrm>
        </p:spPr>
        <p:txBody>
          <a:bodyPr>
            <a:noAutofit/>
          </a:bodyPr>
          <a:lstStyle/>
          <a:p>
            <a:pPr lvl="0"/>
            <a:r>
              <a:rPr lang="en-US" sz="1200" dirty="0"/>
              <a:t>LINARD, A. G. et al. </a:t>
            </a:r>
            <a:r>
              <a:rPr lang="pt-BR" sz="1200" dirty="0"/>
              <a:t>Mulheres submetidas a tratamento para câncer de colo uterino: percepção de como enfrentam a realidade. </a:t>
            </a:r>
            <a:r>
              <a:rPr lang="pt-BR" sz="1200" b="1" dirty="0"/>
              <a:t>Revista Brasileira de Cancerologia</a:t>
            </a:r>
            <a:r>
              <a:rPr lang="pt-BR" sz="1200" dirty="0"/>
              <a:t>, Curitiba, v. 48, n. 4, p. 493 - 498, 2002. Disponível em: &lt; http://www.ufjf.br/ppgp mi/file s/2010/04/Exemplo-de-artigo.pdf&gt;. Acesso em: 31 out. 2017. </a:t>
            </a:r>
          </a:p>
          <a:p>
            <a:pPr marL="0" indent="0">
              <a:buNone/>
            </a:pPr>
            <a:r>
              <a:rPr lang="pt-BR" sz="1200" dirty="0"/>
              <a:t> </a:t>
            </a:r>
          </a:p>
          <a:p>
            <a:pPr lvl="0"/>
            <a:r>
              <a:rPr lang="pt-BR" sz="1200" dirty="0"/>
              <a:t>LIMA, C. A. et al. </a:t>
            </a:r>
            <a:r>
              <a:rPr lang="pt-BR" sz="1200" b="1" dirty="0"/>
              <a:t>Fatores associados ao câncer do colo uterino em </a:t>
            </a:r>
            <a:r>
              <a:rPr lang="pt-BR" sz="1200" b="1" dirty="0" err="1"/>
              <a:t>Propria</a:t>
            </a:r>
            <a:r>
              <a:rPr lang="pt-BR" sz="1200" b="1" dirty="0"/>
              <a:t>, Sergipe, Brasil</a:t>
            </a:r>
            <a:r>
              <a:rPr lang="pt-BR" sz="1200" dirty="0"/>
              <a:t>. Rio de Janeiro, v. 22, n. 10, p. 01 -14. 2006. Disponível em: &lt;http://www.scielosp.org/pdf/csp/v22n10/14.pdf&gt;. Acesso em 15 set. 2018</a:t>
            </a:r>
          </a:p>
          <a:p>
            <a:pPr marL="0" indent="0">
              <a:buNone/>
            </a:pPr>
            <a:r>
              <a:rPr lang="pt-BR" sz="1200" dirty="0"/>
              <a:t> </a:t>
            </a:r>
          </a:p>
          <a:p>
            <a:pPr lvl="0"/>
            <a:r>
              <a:rPr lang="pt-BR" sz="1200" dirty="0"/>
              <a:t>MACIEL, I. et al. </a:t>
            </a:r>
            <a:r>
              <a:rPr lang="pt-BR" sz="1200" b="1" dirty="0"/>
              <a:t>Assistência de enfermagem à mulher na promoção e prevenção do câncer do colo uterino e mama (fundamentado na teoria de Dorothea Elizabeth Orem)</a:t>
            </a:r>
            <a:r>
              <a:rPr lang="pt-BR" sz="1200" dirty="0"/>
              <a:t>. UNOCHAPECÓ, Monografia (Graduação em Enfermagem), Chapecó, 80f. 2010. Disponível em: &lt;http://www5.unochapeco.edu.br/pergamum/biblioteca/php/imagens/000062/000062DF.pdf&gt;. Acesso em: 31 out. 2017. </a:t>
            </a:r>
          </a:p>
          <a:p>
            <a:pPr marL="0" indent="0">
              <a:buNone/>
            </a:pPr>
            <a:r>
              <a:rPr lang="pt-BR" sz="1200" dirty="0"/>
              <a:t> </a:t>
            </a:r>
          </a:p>
          <a:p>
            <a:pPr lvl="0"/>
            <a:r>
              <a:rPr lang="pt-BR" sz="1200" dirty="0"/>
              <a:t>MAGALHÃES, I. M. et al. Detecção de </a:t>
            </a:r>
            <a:r>
              <a:rPr lang="pt-BR" sz="1200" dirty="0" err="1"/>
              <a:t>Papilomavírus</a:t>
            </a:r>
            <a:r>
              <a:rPr lang="pt-BR" sz="1200" dirty="0"/>
              <a:t> Humanos em esfregaços cervicais. </a:t>
            </a:r>
            <a:r>
              <a:rPr lang="pt-BR" sz="1200" b="1" dirty="0"/>
              <a:t>DST J. Bras. doenças sex. Transm.</a:t>
            </a:r>
            <a:r>
              <a:rPr lang="pt-BR" sz="1200" dirty="0"/>
              <a:t>, Rio de Janeiro, v. 20, n. 2, p. 93-98, 2008. </a:t>
            </a:r>
          </a:p>
          <a:p>
            <a:pPr marL="0" indent="0">
              <a:buNone/>
            </a:pPr>
            <a:r>
              <a:rPr lang="pt-BR" sz="1200" dirty="0"/>
              <a:t> </a:t>
            </a:r>
          </a:p>
          <a:p>
            <a:pPr lvl="0"/>
            <a:r>
              <a:rPr lang="pt-BR" sz="1200" dirty="0"/>
              <a:t>MELO, M. C. S. C.et al. O Enfermeiro na Prevenção do Câncer do Colo do Útero: o Cotidiano da Atenção Primária, </a:t>
            </a:r>
            <a:r>
              <a:rPr lang="pt-BR" sz="1200" b="1" dirty="0"/>
              <a:t>Revista Brasileira de Cancerologia</a:t>
            </a:r>
            <a:r>
              <a:rPr lang="pt-BR" sz="1200" dirty="0"/>
              <a:t>, Juiz de Fora, v. 58, n. 3, p. 389-398, jul. 2012. Disponível em: &lt; http://www.inca.gov.br/rbc/n_58/v03/pdf/08_artigo_enfermeiro_prevencao_cancer_colo_utero_cotidiano_atencao_primaria.pdf&gt;. Acesso em: 30 out. 2017.</a:t>
            </a:r>
          </a:p>
          <a:p>
            <a:pPr marL="0" indent="0">
              <a:buNone/>
            </a:pPr>
            <a:r>
              <a:rPr lang="pt-BR" sz="1200" dirty="0"/>
              <a:t> </a:t>
            </a:r>
          </a:p>
          <a:p>
            <a:pPr lvl="0"/>
            <a:r>
              <a:rPr lang="pt-BR" sz="1200" dirty="0"/>
              <a:t>NARCHI, N. Z.;JANICAS, R. C. S. V.;FERNANDES, R. A. Q. </a:t>
            </a:r>
            <a:r>
              <a:rPr lang="pt-BR" sz="1200" b="1" dirty="0"/>
              <a:t>Enfermagem e saúde da mulher</a:t>
            </a:r>
            <a:r>
              <a:rPr lang="pt-BR" sz="1200" dirty="0"/>
              <a:t>: Prevenção e controle do câncer cérvico-uterino. Barueri: SILVA, S. E. D. et al. Esse tal Nicolau: representações sociais de mulheres sobre o exame preventivo do câncer cérvico-uterino. Rev. Esc. </a:t>
            </a:r>
            <a:r>
              <a:rPr lang="pt-BR" sz="1200" dirty="0" err="1"/>
              <a:t>Enferm</a:t>
            </a:r>
            <a:r>
              <a:rPr lang="pt-BR" sz="1200" dirty="0"/>
              <a:t>. USP, São Paulo, v. 44, n. 3, p. 554 – 560, 2010. Disponível em: &lt;www.ee.usp.br/</a:t>
            </a:r>
            <a:r>
              <a:rPr lang="pt-BR" sz="1200" dirty="0" err="1"/>
              <a:t>reeusp</a:t>
            </a:r>
            <a:r>
              <a:rPr lang="pt-BR" sz="1200" dirty="0"/>
              <a:t>/&gt;. Acesso em: 10 ago. 2017 </a:t>
            </a:r>
          </a:p>
          <a:p>
            <a:pPr marL="0" indent="0">
              <a:buNone/>
            </a:pPr>
            <a:r>
              <a:rPr lang="pt-BR" sz="1200" dirty="0"/>
              <a:t> </a:t>
            </a:r>
          </a:p>
          <a:p>
            <a:pPr lvl="0"/>
            <a:r>
              <a:rPr lang="pt-BR" sz="1200" dirty="0"/>
              <a:t>SILVA, S. E. D. et al. </a:t>
            </a:r>
            <a:r>
              <a:rPr lang="pt-BR" sz="1200" b="1" dirty="0"/>
              <a:t>Representações sociais de mulheres amazônicas sobre o exame Papanicolau: implicações para a saúde da mulher.</a:t>
            </a:r>
            <a:r>
              <a:rPr lang="pt-BR" sz="1200" dirty="0"/>
              <a:t> Esc. Anna Nery</a:t>
            </a:r>
            <a:r>
              <a:rPr lang="pt-BR" sz="1200" b="1" dirty="0"/>
              <a:t>. </a:t>
            </a:r>
            <a:r>
              <a:rPr lang="pt-BR" sz="1200" dirty="0"/>
              <a:t>Rev. </a:t>
            </a:r>
            <a:r>
              <a:rPr lang="pt-BR" sz="1200" dirty="0" err="1"/>
              <a:t>Enferm</a:t>
            </a:r>
            <a:r>
              <a:rPr lang="pt-BR" sz="1200" dirty="0"/>
              <a:t>., v. 12, n. 4, p. 685 – 692, dez. 2008. Disponível em: &lt; http://www.sciel o.br/</a:t>
            </a:r>
            <a:r>
              <a:rPr lang="pt-BR" sz="1200" dirty="0" err="1"/>
              <a:t>pdf</a:t>
            </a:r>
            <a:r>
              <a:rPr lang="pt-BR" sz="1200" dirty="0"/>
              <a:t>/</a:t>
            </a:r>
            <a:r>
              <a:rPr lang="pt-BR" sz="1200" dirty="0" err="1"/>
              <a:t>ean</a:t>
            </a:r>
            <a:r>
              <a:rPr lang="pt-BR" sz="1200" dirty="0"/>
              <a:t>/v12n4/v12n4a12.pdf&gt;. Acesso em: 31 out. 2017.</a:t>
            </a:r>
          </a:p>
          <a:p>
            <a:pPr marL="0" indent="0">
              <a:buNone/>
            </a:pPr>
            <a:r>
              <a:rPr lang="pt-BR" sz="1200" dirty="0"/>
              <a:t> </a:t>
            </a:r>
          </a:p>
          <a:p>
            <a:endParaRPr lang="pt-BR" sz="800" dirty="0"/>
          </a:p>
        </p:txBody>
      </p:sp>
    </p:spTree>
    <p:extLst>
      <p:ext uri="{BB962C8B-B14F-4D97-AF65-F5344CB8AC3E}">
        <p14:creationId xmlns:p14="http://schemas.microsoft.com/office/powerpoint/2010/main" val="231376587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Número de Slide 2"/>
          <p:cNvSpPr>
            <a:spLocks noGrp="1"/>
          </p:cNvSpPr>
          <p:nvPr>
            <p:ph type="sldNum" sz="quarter" idx="12"/>
          </p:nvPr>
        </p:nvSpPr>
        <p:spPr/>
        <p:txBody>
          <a:bodyPr>
            <a:normAutofit fontScale="92500" lnSpcReduction="20000"/>
          </a:bodyPr>
          <a:lstStyle/>
          <a:p>
            <a:fld id="{07F0B0D3-3F0A-416F-BF0C-CAB8A516FA93}" type="slidenum">
              <a:rPr lang="pt-BR" smtClean="0"/>
              <a:pPr/>
              <a:t>22</a:t>
            </a:fld>
            <a:endParaRPr lang="pt-BR" dirty="0"/>
          </a:p>
        </p:txBody>
      </p:sp>
      <p:sp>
        <p:nvSpPr>
          <p:cNvPr id="4" name="Espaço Reservado para Conteúdo 3"/>
          <p:cNvSpPr>
            <a:spLocks noGrp="1"/>
          </p:cNvSpPr>
          <p:nvPr>
            <p:ph sz="quarter" idx="1"/>
          </p:nvPr>
        </p:nvSpPr>
        <p:spPr/>
        <p:txBody>
          <a:bodyPr>
            <a:noAutofit/>
          </a:bodyPr>
          <a:lstStyle/>
          <a:p>
            <a:pPr lvl="0"/>
            <a:r>
              <a:rPr lang="pt-BR" sz="1200" dirty="0"/>
              <a:t>NASCIMENTO, M. I. et al</a:t>
            </a:r>
            <a:r>
              <a:rPr lang="pt-BR" sz="1200" b="1" dirty="0"/>
              <a:t>. Características de um grupo de adolescentes com suspeita de neoplasia </a:t>
            </a:r>
            <a:r>
              <a:rPr lang="pt-BR" sz="1200" b="1" dirty="0" err="1"/>
              <a:t>intra-epitelial</a:t>
            </a:r>
            <a:r>
              <a:rPr lang="pt-BR" sz="1200" b="1" dirty="0"/>
              <a:t> cervical</a:t>
            </a:r>
            <a:r>
              <a:rPr lang="pt-BR" sz="1200" dirty="0"/>
              <a:t>. Rev. Ginecol. Obstet. Rio de Janeiro, v. 27, n. 10, p. 13 – 22, 2005. Disponível em: &lt;http://www.scielo.br/scielo.php?pid=S010072032005001000009&amp;script=sci_arttext&gt;. Acesso em: 12 set. 2018. </a:t>
            </a:r>
          </a:p>
          <a:p>
            <a:r>
              <a:rPr lang="pt-BR" sz="1200" dirty="0"/>
              <a:t> </a:t>
            </a:r>
          </a:p>
          <a:p>
            <a:pPr lvl="0"/>
            <a:r>
              <a:rPr lang="pt-BR" sz="1200" dirty="0"/>
              <a:t>PAULA, C. G. et al. </a:t>
            </a:r>
            <a:r>
              <a:rPr lang="pt-BR" sz="1200" b="1" dirty="0"/>
              <a:t>Atuação do enfermeiro da atenção básica frente ao controle do câncer uterino: revisão de literatura</a:t>
            </a:r>
            <a:r>
              <a:rPr lang="pt-BR" sz="1200" dirty="0"/>
              <a:t>. Pós em Revista, Belo Horizonte, v. 1, n. 1, p. 213 – 217, 2011. Disponível em: &lt;http://blog.newtonpaiva.br/pos/wp-content/up </a:t>
            </a:r>
            <a:r>
              <a:rPr lang="pt-BR" sz="1200" dirty="0" err="1"/>
              <a:t>loads</a:t>
            </a:r>
            <a:r>
              <a:rPr lang="pt-BR" sz="1200" dirty="0"/>
              <a:t>/2012/06/pdf-e5-s33.pdf&gt;. Acesso em: 31 out. 2017. </a:t>
            </a:r>
          </a:p>
          <a:p>
            <a:r>
              <a:rPr lang="pt-BR" sz="1200" dirty="0"/>
              <a:t> </a:t>
            </a:r>
          </a:p>
          <a:p>
            <a:pPr lvl="0"/>
            <a:r>
              <a:rPr lang="pt-BR" sz="1200" dirty="0"/>
              <a:t>PAULA, A. F.; MADEIRA, A. M. F. </a:t>
            </a:r>
            <a:r>
              <a:rPr lang="pt-BR" sz="1200" b="1" dirty="0"/>
              <a:t>O exame </a:t>
            </a:r>
            <a:r>
              <a:rPr lang="pt-BR" sz="1200" b="1" dirty="0" err="1"/>
              <a:t>colpocitológico</a:t>
            </a:r>
            <a:r>
              <a:rPr lang="pt-BR" sz="1200" b="1" dirty="0"/>
              <a:t> sob a ótica da mulher que o vivencia</a:t>
            </a:r>
            <a:r>
              <a:rPr lang="pt-BR" sz="1200" dirty="0"/>
              <a:t>. </a:t>
            </a:r>
            <a:r>
              <a:rPr lang="pt-BR" sz="1200" dirty="0" err="1"/>
              <a:t>Rev</a:t>
            </a:r>
            <a:r>
              <a:rPr lang="pt-BR" sz="1200" dirty="0"/>
              <a:t> </a:t>
            </a:r>
            <a:r>
              <a:rPr lang="pt-BR" sz="1200" dirty="0" err="1"/>
              <a:t>Esc</a:t>
            </a:r>
            <a:r>
              <a:rPr lang="pt-BR" sz="1200" dirty="0"/>
              <a:t> </a:t>
            </a:r>
            <a:r>
              <a:rPr lang="pt-BR" sz="1200" dirty="0" err="1"/>
              <a:t>Enferm</a:t>
            </a:r>
            <a:r>
              <a:rPr lang="pt-BR" sz="1200" dirty="0"/>
              <a:t> USP, São Paulo, v. 37, n. 3, p. 88-96, 2003. Disponível em: &lt; http://www.scielo.br/pdf/reeusp/v37n3/11.pdf&gt;. Acesso em: 31 out. 2017</a:t>
            </a:r>
          </a:p>
          <a:p>
            <a:r>
              <a:rPr lang="pt-BR" sz="1200" dirty="0"/>
              <a:t> </a:t>
            </a:r>
          </a:p>
          <a:p>
            <a:pPr lvl="0"/>
            <a:r>
              <a:rPr lang="pt-BR" sz="1200" dirty="0"/>
              <a:t>PELLOSO, S. M.; BOAVENTURA E. </a:t>
            </a:r>
            <a:r>
              <a:rPr lang="pt-BR" sz="1200" b="1" dirty="0"/>
              <a:t>Prevenção e cura: funções do enfermeiro na prática</a:t>
            </a:r>
            <a:r>
              <a:rPr lang="pt-BR" sz="1200" dirty="0"/>
              <a:t>. </a:t>
            </a:r>
            <a:r>
              <a:rPr lang="pt-BR" sz="1200" dirty="0" err="1"/>
              <a:t>Ciênc</a:t>
            </a:r>
            <a:r>
              <a:rPr lang="pt-BR" sz="1200" dirty="0"/>
              <a:t> </a:t>
            </a:r>
            <a:r>
              <a:rPr lang="pt-BR" sz="1200" dirty="0" err="1"/>
              <a:t>Cuid</a:t>
            </a:r>
            <a:r>
              <a:rPr lang="pt-BR" sz="1200" dirty="0"/>
              <a:t> Saúde. v. 1, n. 1, p. 15-16. 2002. Disponível em: &lt; http://periodicos.uem.br/ojs/index.php/CiencCuidSaude/article/viewFile/5633/3585&gt;. Acesso em: 31 out. 2017. </a:t>
            </a:r>
          </a:p>
          <a:p>
            <a:r>
              <a:rPr lang="pt-BR" sz="1200" dirty="0"/>
              <a:t> </a:t>
            </a:r>
          </a:p>
          <a:p>
            <a:r>
              <a:rPr lang="pt-BR" sz="1200" dirty="0"/>
              <a:t>PINELLI, F. G. S.; SOARES, L. Promoção a saúde da mulher. In: BARROS, S. M. O. </a:t>
            </a:r>
            <a:r>
              <a:rPr lang="pt-BR" sz="1200" b="1" dirty="0"/>
              <a:t>O Processo de enfermagem</a:t>
            </a:r>
            <a:r>
              <a:rPr lang="pt-BR" sz="1200" dirty="0"/>
              <a:t>: Promoção à saúde da mulher. 2. ed. São Paulo: Roca, 2009. Cap. 20, p.373-385</a:t>
            </a:r>
          </a:p>
        </p:txBody>
      </p:sp>
    </p:spTree>
    <p:extLst>
      <p:ext uri="{BB962C8B-B14F-4D97-AF65-F5344CB8AC3E}">
        <p14:creationId xmlns:p14="http://schemas.microsoft.com/office/powerpoint/2010/main" val="7226908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ço Reservado para Número de Slide 3"/>
          <p:cNvSpPr>
            <a:spLocks noGrp="1"/>
          </p:cNvSpPr>
          <p:nvPr>
            <p:ph type="sldNum" sz="quarter" idx="12"/>
          </p:nvPr>
        </p:nvSpPr>
        <p:spPr/>
        <p:txBody>
          <a:bodyPr>
            <a:normAutofit fontScale="92500" lnSpcReduction="20000"/>
          </a:bodyPr>
          <a:lstStyle/>
          <a:p>
            <a:fld id="{07F0B0D3-3F0A-416F-BF0C-CAB8A516FA93}" type="slidenum">
              <a:rPr lang="pt-BR" smtClean="0"/>
              <a:pPr/>
              <a:t>23</a:t>
            </a:fld>
            <a:endParaRPr lang="pt-BR" dirty="0"/>
          </a:p>
        </p:txBody>
      </p:sp>
      <p:sp>
        <p:nvSpPr>
          <p:cNvPr id="8" name="Título 1"/>
          <p:cNvSpPr>
            <a:spLocks noGrp="1"/>
          </p:cNvSpPr>
          <p:nvPr>
            <p:ph type="title"/>
          </p:nvPr>
        </p:nvSpPr>
        <p:spPr>
          <a:xfrm>
            <a:off x="206524" y="2231504"/>
            <a:ext cx="11917333" cy="4000580"/>
          </a:xfrm>
        </p:spPr>
        <p:txBody>
          <a:bodyPr/>
          <a:lstStyle/>
          <a:p>
            <a:pPr algn="ctr"/>
            <a:r>
              <a:rPr lang="pt-BR" sz="16600" dirty="0" smtClean="0">
                <a:solidFill>
                  <a:srgbClr val="C00000"/>
                </a:solidFill>
                <a:effectLst>
                  <a:outerShdw blurRad="38100" dist="38100" dir="2700000" algn="tl">
                    <a:srgbClr val="000000">
                      <a:alpha val="43137"/>
                    </a:srgbClr>
                  </a:outerShdw>
                </a:effectLst>
              </a:rPr>
              <a:t>Obrigada!</a:t>
            </a:r>
            <a:r>
              <a:rPr lang="pt-BR" sz="16600" dirty="0" smtClean="0">
                <a:solidFill>
                  <a:srgbClr val="C00000"/>
                </a:solidFill>
                <a:effectLst>
                  <a:outerShdw blurRad="38100" dist="38100" dir="2700000" algn="tl">
                    <a:srgbClr val="000000">
                      <a:alpha val="43137"/>
                    </a:srgbClr>
                  </a:outerShdw>
                </a:effectLst>
              </a:rPr>
              <a:t/>
            </a:r>
            <a:br>
              <a:rPr lang="pt-BR" sz="16600" dirty="0" smtClean="0">
                <a:solidFill>
                  <a:srgbClr val="C00000"/>
                </a:solidFill>
                <a:effectLst>
                  <a:outerShdw blurRad="38100" dist="38100" dir="2700000" algn="tl">
                    <a:srgbClr val="000000">
                      <a:alpha val="43137"/>
                    </a:srgbClr>
                  </a:outerShdw>
                </a:effectLst>
              </a:rPr>
            </a:br>
            <a:r>
              <a:rPr lang="pt-BR" sz="4800" dirty="0" smtClean="0">
                <a:solidFill>
                  <a:srgbClr val="C00000"/>
                </a:solidFill>
                <a:effectLst>
                  <a:outerShdw blurRad="38100" dist="38100" dir="2700000" algn="tl">
                    <a:srgbClr val="000000">
                      <a:alpha val="43137"/>
                    </a:srgbClr>
                  </a:outerShdw>
                </a:effectLst>
              </a:rPr>
              <a:t>FIM</a:t>
            </a:r>
            <a:endParaRPr lang="pt-BR" dirty="0">
              <a:solidFill>
                <a:srgbClr val="C0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112535321"/>
      </p:ext>
    </p:extLst>
  </p:cSld>
  <p:clrMapOvr>
    <a:masterClrMapping/>
  </p:clrMapOvr>
  <p:transition spd="slow">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sz="quarter" idx="1"/>
          </p:nvPr>
        </p:nvSpPr>
        <p:spPr>
          <a:xfrm>
            <a:off x="746575" y="1744550"/>
            <a:ext cx="11917332" cy="5239482"/>
          </a:xfrm>
        </p:spPr>
        <p:txBody>
          <a:bodyPr>
            <a:normAutofit/>
          </a:bodyPr>
          <a:lstStyle/>
          <a:p>
            <a:pPr algn="just">
              <a:buFontTx/>
              <a:buChar char="•"/>
            </a:pPr>
            <a:r>
              <a:rPr lang="pt-BR" altLang="pt-BR" sz="3200" dirty="0">
                <a:ea typeface="Cambria Math" panose="02040503050406030204" pitchFamily="18" charset="0"/>
                <a:cs typeface="Arial" panose="020B0604020202020204" pitchFamily="34" charset="0"/>
              </a:rPr>
              <a:t>Conhecer melhor as mulheres da terceira idade que fazem a coleta de Papanicolau;</a:t>
            </a:r>
          </a:p>
          <a:p>
            <a:pPr algn="just">
              <a:buFontTx/>
              <a:buChar char="•"/>
            </a:pPr>
            <a:endParaRPr lang="pt-BR" altLang="pt-BR" sz="3200" dirty="0">
              <a:ea typeface="Cambria Math" panose="02040503050406030204" pitchFamily="18" charset="0"/>
              <a:cs typeface="Arial" panose="020B0604020202020204" pitchFamily="34" charset="0"/>
            </a:endParaRPr>
          </a:p>
          <a:p>
            <a:pPr algn="just">
              <a:buFontTx/>
              <a:buChar char="•"/>
            </a:pPr>
            <a:r>
              <a:rPr lang="pt-BR" altLang="pt-BR" sz="3200" dirty="0">
                <a:ea typeface="Cambria Math" panose="02040503050406030204" pitchFamily="18" charset="0"/>
                <a:cs typeface="Arial" panose="020B0604020202020204" pitchFamily="34" charset="0"/>
              </a:rPr>
              <a:t>Descrever o exame Papanicolau realizado pelo </a:t>
            </a:r>
            <a:r>
              <a:rPr lang="pt-BR" altLang="pt-BR" sz="3200" dirty="0" smtClean="0">
                <a:ea typeface="Cambria Math" panose="02040503050406030204" pitchFamily="18" charset="0"/>
                <a:cs typeface="Arial" panose="020B0604020202020204" pitchFamily="34" charset="0"/>
              </a:rPr>
              <a:t>enfermeiro;</a:t>
            </a:r>
          </a:p>
          <a:p>
            <a:pPr marL="0" indent="0" algn="just">
              <a:buNone/>
            </a:pPr>
            <a:endParaRPr lang="pt-BR" altLang="pt-BR" sz="3200" dirty="0">
              <a:ea typeface="Cambria Math" panose="02040503050406030204" pitchFamily="18" charset="0"/>
              <a:cs typeface="Arial" panose="020B0604020202020204" pitchFamily="34" charset="0"/>
            </a:endParaRPr>
          </a:p>
          <a:p>
            <a:pPr algn="just">
              <a:buFontTx/>
              <a:buChar char="•"/>
            </a:pPr>
            <a:r>
              <a:rPr lang="pt-BR" sz="3200" dirty="0"/>
              <a:t>Analisar a participação do enfermeiro na captação e realização do exame Papanicolau na terceira </a:t>
            </a:r>
            <a:r>
              <a:rPr lang="pt-BR" sz="3200" dirty="0" smtClean="0"/>
              <a:t>idade.</a:t>
            </a:r>
            <a:endParaRPr lang="pt-BR" altLang="pt-BR" sz="3200" dirty="0">
              <a:ea typeface="Cambria Math" panose="02040503050406030204" pitchFamily="18" charset="0"/>
              <a:cs typeface="Arial" panose="020B0604020202020204" pitchFamily="34" charset="0"/>
            </a:endParaRPr>
          </a:p>
        </p:txBody>
      </p:sp>
      <p:sp>
        <p:nvSpPr>
          <p:cNvPr id="4" name="Espaço Reservado para Número de Slide 3"/>
          <p:cNvSpPr>
            <a:spLocks noGrp="1"/>
          </p:cNvSpPr>
          <p:nvPr>
            <p:ph type="sldNum" sz="quarter" idx="12"/>
          </p:nvPr>
        </p:nvSpPr>
        <p:spPr/>
        <p:txBody>
          <a:bodyPr>
            <a:normAutofit fontScale="92500" lnSpcReduction="20000"/>
          </a:bodyPr>
          <a:lstStyle/>
          <a:p>
            <a:fld id="{07F0B0D3-3F0A-416F-BF0C-CAB8A516FA93}" type="slidenum">
              <a:rPr lang="pt-BR" smtClean="0"/>
              <a:pPr/>
              <a:t>3</a:t>
            </a:fld>
            <a:endParaRPr lang="pt-BR" dirty="0"/>
          </a:p>
        </p:txBody>
      </p:sp>
      <p:sp>
        <p:nvSpPr>
          <p:cNvPr id="5" name="Título 4"/>
          <p:cNvSpPr>
            <a:spLocks noGrp="1"/>
          </p:cNvSpPr>
          <p:nvPr>
            <p:ph type="title"/>
          </p:nvPr>
        </p:nvSpPr>
        <p:spPr>
          <a:xfrm>
            <a:off x="746575" y="554797"/>
            <a:ext cx="11411929" cy="704559"/>
          </a:xfrm>
        </p:spPr>
        <p:txBody>
          <a:bodyPr>
            <a:normAutofit/>
          </a:bodyPr>
          <a:lstStyle/>
          <a:p>
            <a:r>
              <a:rPr lang="pt-BR" altLang="pt-BR" sz="3200" b="1" dirty="0" smtClean="0">
                <a:solidFill>
                  <a:schemeClr val="tx1"/>
                </a:solidFill>
                <a:effectLst>
                  <a:outerShdw blurRad="38100" dist="38100" dir="2700000" algn="tl">
                    <a:srgbClr val="000000">
                      <a:alpha val="43137"/>
                    </a:srgbClr>
                  </a:outerShdw>
                </a:effectLst>
                <a:ea typeface="Cambria Math" panose="02040503050406030204" pitchFamily="18" charset="0"/>
                <a:cs typeface="Arial" panose="020B0604020202020204" pitchFamily="34" charset="0"/>
              </a:rPr>
              <a:t>OBJETIVO </a:t>
            </a:r>
            <a:r>
              <a:rPr lang="pt-BR" altLang="pt-BR" sz="3200" b="1" dirty="0">
                <a:solidFill>
                  <a:schemeClr val="tx1"/>
                </a:solidFill>
                <a:effectLst>
                  <a:outerShdw blurRad="38100" dist="38100" dir="2700000" algn="tl">
                    <a:srgbClr val="000000">
                      <a:alpha val="43137"/>
                    </a:srgbClr>
                  </a:outerShdw>
                </a:effectLst>
                <a:ea typeface="Cambria Math" panose="02040503050406030204" pitchFamily="18" charset="0"/>
                <a:cs typeface="Arial" panose="020B0604020202020204" pitchFamily="34" charset="0"/>
              </a:rPr>
              <a:t>DO ESTUDO:</a:t>
            </a:r>
            <a:endParaRPr lang="pt-BR" sz="3200" dirty="0">
              <a:solidFill>
                <a:schemeClr val="tx1"/>
              </a:solidFill>
            </a:endParaRPr>
          </a:p>
        </p:txBody>
      </p:sp>
    </p:spTree>
    <p:extLst>
      <p:ext uri="{BB962C8B-B14F-4D97-AF65-F5344CB8AC3E}">
        <p14:creationId xmlns:p14="http://schemas.microsoft.com/office/powerpoint/2010/main" val="3331684368"/>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46575" y="503312"/>
            <a:ext cx="11917333" cy="832228"/>
          </a:xfrm>
        </p:spPr>
        <p:txBody>
          <a:bodyPr/>
          <a:lstStyle/>
          <a:p>
            <a:r>
              <a:rPr lang="pt-BR" sz="4800" dirty="0">
                <a:solidFill>
                  <a:srgbClr val="C00000"/>
                </a:solidFill>
                <a:effectLst>
                  <a:outerShdw blurRad="38100" dist="38100" dir="2700000" algn="tl">
                    <a:srgbClr val="000000">
                      <a:alpha val="43137"/>
                    </a:srgbClr>
                  </a:outerShdw>
                </a:effectLst>
              </a:rPr>
              <a:t>2 METODOLOGIA</a:t>
            </a:r>
            <a:endParaRPr lang="pt-BR" dirty="0">
              <a:solidFill>
                <a:srgbClr val="C00000"/>
              </a:solidFill>
              <a:effectLst>
                <a:outerShdw blurRad="38100" dist="38100" dir="2700000" algn="tl">
                  <a:srgbClr val="000000">
                    <a:alpha val="43137"/>
                  </a:srgbClr>
                </a:outerShdw>
              </a:effectLst>
            </a:endParaRPr>
          </a:p>
        </p:txBody>
      </p:sp>
      <p:sp>
        <p:nvSpPr>
          <p:cNvPr id="3" name="Espaço Reservado para Conteúdo 2"/>
          <p:cNvSpPr>
            <a:spLocks noGrp="1"/>
          </p:cNvSpPr>
          <p:nvPr>
            <p:ph sz="quarter" idx="1"/>
          </p:nvPr>
        </p:nvSpPr>
        <p:spPr>
          <a:xfrm>
            <a:off x="746575" y="1744550"/>
            <a:ext cx="11917332" cy="5023458"/>
          </a:xfrm>
        </p:spPr>
        <p:txBody>
          <a:bodyPr>
            <a:normAutofit/>
          </a:bodyPr>
          <a:lstStyle/>
          <a:p>
            <a:pPr algn="just">
              <a:buFontTx/>
              <a:buChar char="•"/>
            </a:pPr>
            <a:r>
              <a:rPr lang="pt-BR" altLang="pt-BR" sz="3200" dirty="0">
                <a:ea typeface="Cambria Math" panose="02040503050406030204" pitchFamily="18" charset="0"/>
                <a:cs typeface="Arial" panose="020B0604020202020204" pitchFamily="34" charset="0"/>
              </a:rPr>
              <a:t>Tipo descritivo qualitativo de revisão bibliográfica = foco na temática </a:t>
            </a:r>
            <a:r>
              <a:rPr lang="pt-BR" altLang="pt-BR" sz="3200" dirty="0" smtClean="0">
                <a:ea typeface="Cambria Math" panose="02040503050406030204" pitchFamily="18" charset="0"/>
                <a:cs typeface="Arial" panose="020B0604020202020204" pitchFamily="34" charset="0"/>
              </a:rPr>
              <a:t>da atuação do enfermeiro na coleta de </a:t>
            </a:r>
            <a:r>
              <a:rPr lang="pt-BR" altLang="pt-BR" sz="3200" dirty="0" smtClean="0">
                <a:ea typeface="Cambria Math" panose="02040503050406030204" pitchFamily="18" charset="0"/>
                <a:cs typeface="Arial" panose="020B0604020202020204" pitchFamily="34" charset="0"/>
              </a:rPr>
              <a:t>Papanicolau.</a:t>
            </a:r>
            <a:endParaRPr lang="pt-BR" altLang="pt-BR" sz="3200" dirty="0">
              <a:ea typeface="Cambria Math" panose="02040503050406030204" pitchFamily="18" charset="0"/>
              <a:cs typeface="Arial" panose="020B0604020202020204" pitchFamily="34" charset="0"/>
            </a:endParaRPr>
          </a:p>
          <a:p>
            <a:pPr algn="just">
              <a:buFontTx/>
              <a:buChar char="•"/>
            </a:pPr>
            <a:endParaRPr lang="pt-BR" altLang="pt-BR" sz="3200" dirty="0">
              <a:ea typeface="Cambria Math" panose="02040503050406030204" pitchFamily="18" charset="0"/>
              <a:cs typeface="Arial" panose="020B0604020202020204" pitchFamily="34" charset="0"/>
            </a:endParaRPr>
          </a:p>
          <a:p>
            <a:pPr algn="just">
              <a:buFontTx/>
              <a:buChar char="•"/>
            </a:pPr>
            <a:r>
              <a:rPr lang="pt-BR" altLang="pt-BR" dirty="0">
                <a:ea typeface="Cambria Math" panose="02040503050406030204" pitchFamily="18" charset="0"/>
                <a:cs typeface="Arial" panose="020B0604020202020204" pitchFamily="34" charset="0"/>
              </a:rPr>
              <a:t>A busca pelo material:</a:t>
            </a:r>
          </a:p>
          <a:p>
            <a:pPr lvl="1" algn="just">
              <a:buFontTx/>
              <a:buChar char="•"/>
            </a:pPr>
            <a:r>
              <a:rPr lang="pt-BR" dirty="0"/>
              <a:t>R</a:t>
            </a:r>
            <a:r>
              <a:rPr lang="pt-BR" dirty="0" smtClean="0"/>
              <a:t>ealizada </a:t>
            </a:r>
            <a:r>
              <a:rPr lang="pt-BR" dirty="0"/>
              <a:t>através busca de artigos </a:t>
            </a:r>
            <a:r>
              <a:rPr lang="pt-BR" dirty="0" smtClean="0"/>
              <a:t>científicos; </a:t>
            </a:r>
          </a:p>
          <a:p>
            <a:pPr lvl="1" algn="just">
              <a:buFontTx/>
              <a:buChar char="•"/>
            </a:pPr>
            <a:r>
              <a:rPr lang="pt-BR" dirty="0"/>
              <a:t>C</a:t>
            </a:r>
            <a:r>
              <a:rPr lang="pt-BR" dirty="0" smtClean="0"/>
              <a:t>onsultas </a:t>
            </a:r>
            <a:r>
              <a:rPr lang="pt-BR" dirty="0"/>
              <a:t>a livros e </a:t>
            </a:r>
            <a:r>
              <a:rPr lang="pt-BR" dirty="0" smtClean="0"/>
              <a:t>revistas</a:t>
            </a:r>
            <a:r>
              <a:rPr lang="pt-BR" dirty="0">
                <a:ea typeface="Cambria Math" panose="02040503050406030204" pitchFamily="18" charset="0"/>
                <a:cs typeface="Arial" panose="020B0604020202020204" pitchFamily="34" charset="0"/>
              </a:rPr>
              <a:t>;</a:t>
            </a:r>
            <a:endParaRPr lang="pt-BR" altLang="pt-BR" dirty="0">
              <a:ea typeface="Cambria Math" panose="02040503050406030204" pitchFamily="18" charset="0"/>
              <a:cs typeface="Arial" panose="020B0604020202020204" pitchFamily="34" charset="0"/>
            </a:endParaRPr>
          </a:p>
          <a:p>
            <a:pPr lvl="1" algn="just">
              <a:buFontTx/>
              <a:buChar char="•"/>
            </a:pPr>
            <a:r>
              <a:rPr lang="pt-BR" dirty="0"/>
              <a:t>T</a:t>
            </a:r>
            <a:r>
              <a:rPr lang="pt-BR" dirty="0" smtClean="0"/>
              <a:t>eses </a:t>
            </a:r>
            <a:r>
              <a:rPr lang="pt-BR" dirty="0"/>
              <a:t>da biblioteca da faculdade Patos de </a:t>
            </a:r>
            <a:r>
              <a:rPr lang="pt-BR" dirty="0" smtClean="0"/>
              <a:t>Minas.</a:t>
            </a:r>
          </a:p>
          <a:p>
            <a:pPr lvl="1" algn="just">
              <a:buFontTx/>
              <a:buChar char="•"/>
            </a:pPr>
            <a:r>
              <a:rPr lang="pt-BR" altLang="pt-BR" dirty="0" smtClean="0">
                <a:ea typeface="Cambria Math" panose="02040503050406030204" pitchFamily="18" charset="0"/>
                <a:cs typeface="Arial" panose="020B0604020202020204" pitchFamily="34" charset="0"/>
              </a:rPr>
              <a:t>Resultando </a:t>
            </a:r>
            <a:r>
              <a:rPr lang="pt-BR" altLang="pt-BR" dirty="0">
                <a:ea typeface="Cambria Math" panose="02040503050406030204" pitchFamily="18" charset="0"/>
                <a:cs typeface="Arial" panose="020B0604020202020204" pitchFamily="34" charset="0"/>
              </a:rPr>
              <a:t>= </a:t>
            </a:r>
            <a:r>
              <a:rPr lang="pt-BR" altLang="pt-BR" dirty="0" smtClean="0">
                <a:ea typeface="Cambria Math" panose="02040503050406030204" pitchFamily="18" charset="0"/>
                <a:cs typeface="Arial" panose="020B0604020202020204" pitchFamily="34" charset="0"/>
              </a:rPr>
              <a:t>37 </a:t>
            </a:r>
            <a:r>
              <a:rPr lang="pt-BR" altLang="pt-BR" dirty="0">
                <a:ea typeface="Cambria Math" panose="02040503050406030204" pitchFamily="18" charset="0"/>
                <a:cs typeface="Arial" panose="020B0604020202020204" pitchFamily="34" charset="0"/>
              </a:rPr>
              <a:t>artigos</a:t>
            </a:r>
          </a:p>
        </p:txBody>
      </p:sp>
      <p:sp>
        <p:nvSpPr>
          <p:cNvPr id="4" name="Espaço Reservado para Número de Slide 3"/>
          <p:cNvSpPr>
            <a:spLocks noGrp="1"/>
          </p:cNvSpPr>
          <p:nvPr>
            <p:ph type="sldNum" sz="quarter" idx="12"/>
          </p:nvPr>
        </p:nvSpPr>
        <p:spPr/>
        <p:txBody>
          <a:bodyPr>
            <a:normAutofit fontScale="92500" lnSpcReduction="20000"/>
          </a:bodyPr>
          <a:lstStyle/>
          <a:p>
            <a:fld id="{07F0B0D3-3F0A-416F-BF0C-CAB8A516FA93}" type="slidenum">
              <a:rPr lang="pt-BR" smtClean="0"/>
              <a:pPr/>
              <a:t>4</a:t>
            </a:fld>
            <a:endParaRPr lang="pt-BR" dirty="0"/>
          </a:p>
        </p:txBody>
      </p:sp>
    </p:spTree>
    <p:extLst>
      <p:ext uri="{BB962C8B-B14F-4D97-AF65-F5344CB8AC3E}">
        <p14:creationId xmlns:p14="http://schemas.microsoft.com/office/powerpoint/2010/main" val="3305817834"/>
      </p:ext>
    </p:extLst>
  </p:cSld>
  <p:clrMapOvr>
    <a:masterClrMapping/>
  </p:clrMapOvr>
  <p:transition spd="slow">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46575" y="503312"/>
            <a:ext cx="11917333" cy="832228"/>
          </a:xfrm>
        </p:spPr>
        <p:txBody>
          <a:bodyPr/>
          <a:lstStyle/>
          <a:p>
            <a:r>
              <a:rPr lang="pt-BR" sz="4800" dirty="0">
                <a:solidFill>
                  <a:srgbClr val="C00000"/>
                </a:solidFill>
                <a:effectLst>
                  <a:outerShdw blurRad="38100" dist="38100" dir="2700000" algn="tl">
                    <a:srgbClr val="000000">
                      <a:alpha val="43137"/>
                    </a:srgbClr>
                  </a:outerShdw>
                </a:effectLst>
              </a:rPr>
              <a:t>1 INTRODUÇÃO</a:t>
            </a:r>
            <a:endParaRPr lang="pt-BR" dirty="0">
              <a:solidFill>
                <a:srgbClr val="C00000"/>
              </a:solidFill>
              <a:effectLst>
                <a:outerShdw blurRad="38100" dist="38100" dir="2700000" algn="tl">
                  <a:srgbClr val="000000">
                    <a:alpha val="43137"/>
                  </a:srgbClr>
                </a:outerShdw>
              </a:effectLst>
            </a:endParaRPr>
          </a:p>
        </p:txBody>
      </p:sp>
      <p:sp>
        <p:nvSpPr>
          <p:cNvPr id="3" name="Espaço Reservado para Conteúdo 2"/>
          <p:cNvSpPr>
            <a:spLocks noGrp="1"/>
          </p:cNvSpPr>
          <p:nvPr>
            <p:ph sz="quarter" idx="1"/>
          </p:nvPr>
        </p:nvSpPr>
        <p:spPr>
          <a:xfrm>
            <a:off x="746575" y="1744550"/>
            <a:ext cx="11917332" cy="5023458"/>
          </a:xfrm>
        </p:spPr>
        <p:txBody>
          <a:bodyPr>
            <a:normAutofit/>
          </a:bodyPr>
          <a:lstStyle/>
          <a:p>
            <a:pPr algn="just">
              <a:buFontTx/>
              <a:buChar char="•"/>
            </a:pPr>
            <a:r>
              <a:rPr lang="pt-BR" sz="3200" dirty="0"/>
              <a:t>O câncer do colo uterino é o </a:t>
            </a:r>
            <a:r>
              <a:rPr lang="pt-BR" sz="3200" dirty="0" smtClean="0"/>
              <a:t>primeiro </a:t>
            </a:r>
            <a:r>
              <a:rPr lang="pt-BR" sz="3200" dirty="0"/>
              <a:t>mais incidente na população feminina </a:t>
            </a:r>
            <a:r>
              <a:rPr lang="pt-BR" sz="3200" dirty="0" smtClean="0"/>
              <a:t>brasileira. </a:t>
            </a:r>
            <a:r>
              <a:rPr lang="pt-BR" sz="3200" dirty="0"/>
              <a:t>(BRASIL; 2011) </a:t>
            </a:r>
            <a:endParaRPr lang="pt-BR" sz="3200" dirty="0" smtClean="0"/>
          </a:p>
          <a:p>
            <a:pPr marL="0" indent="0" algn="just">
              <a:buNone/>
            </a:pPr>
            <a:endParaRPr lang="pt-BR" altLang="pt-BR" sz="3200" dirty="0">
              <a:ea typeface="Cambria Math" panose="02040503050406030204" pitchFamily="18" charset="0"/>
              <a:cs typeface="Arial" panose="020B0604020202020204" pitchFamily="34" charset="0"/>
            </a:endParaRPr>
          </a:p>
          <a:p>
            <a:pPr algn="just">
              <a:buFontTx/>
              <a:buChar char="•"/>
            </a:pPr>
            <a:r>
              <a:rPr lang="pt-BR" sz="3200" dirty="0"/>
              <a:t>O câncer de colo uterino tem sido </a:t>
            </a:r>
            <a:r>
              <a:rPr lang="pt-BR" sz="3200" dirty="0" smtClean="0"/>
              <a:t>considerado um problema de crescente aumento em casos de </a:t>
            </a:r>
            <a:r>
              <a:rPr lang="pt-BR" sz="3200" dirty="0"/>
              <a:t>saúde pública no </a:t>
            </a:r>
            <a:r>
              <a:rPr lang="pt-BR" sz="3200" dirty="0" smtClean="0"/>
              <a:t>Brasil. </a:t>
            </a:r>
            <a:r>
              <a:rPr lang="pt-BR" dirty="0"/>
              <a:t>(LINARD et al., 2002</a:t>
            </a:r>
            <a:r>
              <a:rPr lang="pt-BR" dirty="0" smtClean="0"/>
              <a:t>)</a:t>
            </a:r>
            <a:endParaRPr lang="pt-BR" altLang="pt-BR" sz="2900" dirty="0">
              <a:ea typeface="Cambria Math" panose="02040503050406030204" pitchFamily="18" charset="0"/>
              <a:cs typeface="Arial" panose="020B0604020202020204" pitchFamily="34" charset="0"/>
            </a:endParaRPr>
          </a:p>
        </p:txBody>
      </p:sp>
      <p:sp>
        <p:nvSpPr>
          <p:cNvPr id="4" name="Espaço Reservado para Número de Slide 3"/>
          <p:cNvSpPr>
            <a:spLocks noGrp="1"/>
          </p:cNvSpPr>
          <p:nvPr>
            <p:ph type="sldNum" sz="quarter" idx="12"/>
          </p:nvPr>
        </p:nvSpPr>
        <p:spPr/>
        <p:txBody>
          <a:bodyPr>
            <a:normAutofit fontScale="92500" lnSpcReduction="20000"/>
          </a:bodyPr>
          <a:lstStyle/>
          <a:p>
            <a:fld id="{07F0B0D3-3F0A-416F-BF0C-CAB8A516FA93}" type="slidenum">
              <a:rPr lang="pt-BR" smtClean="0"/>
              <a:pPr/>
              <a:t>5</a:t>
            </a:fld>
            <a:endParaRPr lang="pt-BR" dirty="0"/>
          </a:p>
        </p:txBody>
      </p:sp>
    </p:spTree>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sz="quarter" idx="1"/>
          </p:nvPr>
        </p:nvSpPr>
        <p:spPr>
          <a:xfrm>
            <a:off x="746575" y="1744550"/>
            <a:ext cx="11917332" cy="5023458"/>
          </a:xfrm>
        </p:spPr>
        <p:txBody>
          <a:bodyPr>
            <a:normAutofit/>
          </a:bodyPr>
          <a:lstStyle/>
          <a:p>
            <a:pPr algn="just">
              <a:buFontTx/>
              <a:buChar char="•"/>
            </a:pPr>
            <a:r>
              <a:rPr lang="pt-BR" sz="3200" dirty="0"/>
              <a:t>A mulher passa por um processo natural de envelhecimento que </a:t>
            </a:r>
            <a:r>
              <a:rPr lang="pt-BR" sz="3200" dirty="0" smtClean="0"/>
              <a:t>é </a:t>
            </a:r>
            <a:r>
              <a:rPr lang="pt-BR" sz="3200" dirty="0"/>
              <a:t>reconhecido como climatério e menopausa que marca a cessação do período reprodutivo da mulher, onde coloca esta mulher com chances de desenvolver o câncer de colo </a:t>
            </a:r>
            <a:r>
              <a:rPr lang="pt-BR" sz="3200" dirty="0" smtClean="0"/>
              <a:t>uterino. </a:t>
            </a:r>
            <a:r>
              <a:rPr lang="pt-BR" sz="3200" dirty="0"/>
              <a:t>(MENEZES; LOPES, 2007)</a:t>
            </a:r>
            <a:endParaRPr lang="pt-BR" sz="3200" dirty="0" smtClean="0"/>
          </a:p>
          <a:p>
            <a:pPr marL="0" indent="0" algn="just">
              <a:buNone/>
            </a:pPr>
            <a:endParaRPr lang="pt-BR" altLang="pt-BR" sz="3200" dirty="0">
              <a:ea typeface="Cambria Math" panose="02040503050406030204" pitchFamily="18" charset="0"/>
              <a:cs typeface="Arial" panose="020B0604020202020204" pitchFamily="34" charset="0"/>
            </a:endParaRPr>
          </a:p>
          <a:p>
            <a:pPr algn="just">
              <a:buFontTx/>
              <a:buChar char="•"/>
            </a:pPr>
            <a:r>
              <a:rPr lang="pt-BR" sz="3200" dirty="0"/>
              <a:t>O climatério é um evento natural esperado pela mulher, mas ultimamente passou a se destacar à medida que a expectativa de vida vai aumentando, passando-se a adotar terapias de reposição </a:t>
            </a:r>
            <a:r>
              <a:rPr lang="pt-BR" sz="3200" dirty="0" smtClean="0"/>
              <a:t>hormonal. </a:t>
            </a:r>
            <a:r>
              <a:rPr lang="pt-BR" sz="3200" dirty="0"/>
              <a:t>(ALMEIDA, 2003)</a:t>
            </a:r>
            <a:endParaRPr lang="pt-BR" altLang="pt-BR" sz="3200" dirty="0">
              <a:ea typeface="Cambria Math" panose="02040503050406030204" pitchFamily="18" charset="0"/>
              <a:cs typeface="Arial" panose="020B0604020202020204" pitchFamily="34" charset="0"/>
            </a:endParaRPr>
          </a:p>
          <a:p>
            <a:pPr algn="just">
              <a:buFontTx/>
              <a:buChar char="•"/>
            </a:pPr>
            <a:endParaRPr lang="pt-BR" altLang="pt-BR" sz="3200" dirty="0">
              <a:ea typeface="Cambria Math" panose="02040503050406030204" pitchFamily="18" charset="0"/>
              <a:cs typeface="Arial" panose="020B0604020202020204" pitchFamily="34" charset="0"/>
            </a:endParaRPr>
          </a:p>
        </p:txBody>
      </p:sp>
      <p:sp>
        <p:nvSpPr>
          <p:cNvPr id="4" name="Espaço Reservado para Número de Slide 3"/>
          <p:cNvSpPr>
            <a:spLocks noGrp="1"/>
          </p:cNvSpPr>
          <p:nvPr>
            <p:ph type="sldNum" sz="quarter" idx="12"/>
          </p:nvPr>
        </p:nvSpPr>
        <p:spPr/>
        <p:txBody>
          <a:bodyPr>
            <a:normAutofit fontScale="92500" lnSpcReduction="20000"/>
          </a:bodyPr>
          <a:lstStyle/>
          <a:p>
            <a:fld id="{07F0B0D3-3F0A-416F-BF0C-CAB8A516FA93}" type="slidenum">
              <a:rPr lang="pt-BR" smtClean="0"/>
              <a:pPr/>
              <a:t>6</a:t>
            </a:fld>
            <a:endParaRPr lang="pt-BR" dirty="0"/>
          </a:p>
        </p:txBody>
      </p:sp>
      <p:sp>
        <p:nvSpPr>
          <p:cNvPr id="5" name="Título 4"/>
          <p:cNvSpPr>
            <a:spLocks noGrp="1"/>
          </p:cNvSpPr>
          <p:nvPr>
            <p:ph type="title"/>
          </p:nvPr>
        </p:nvSpPr>
        <p:spPr/>
        <p:txBody>
          <a:bodyPr/>
          <a:lstStyle/>
          <a:p>
            <a:endParaRPr lang="pt-BR"/>
          </a:p>
        </p:txBody>
      </p:sp>
    </p:spTree>
    <p:extLst>
      <p:ext uri="{BB962C8B-B14F-4D97-AF65-F5344CB8AC3E}">
        <p14:creationId xmlns:p14="http://schemas.microsoft.com/office/powerpoint/2010/main" val="861086529"/>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sz="quarter" idx="1"/>
          </p:nvPr>
        </p:nvSpPr>
        <p:spPr>
          <a:xfrm>
            <a:off x="746575" y="1592183"/>
            <a:ext cx="11917332" cy="5607129"/>
          </a:xfrm>
        </p:spPr>
        <p:txBody>
          <a:bodyPr>
            <a:normAutofit/>
          </a:bodyPr>
          <a:lstStyle/>
          <a:p>
            <a:pPr algn="just">
              <a:buFontTx/>
              <a:buChar char="•"/>
            </a:pPr>
            <a:endParaRPr lang="pt-BR" sz="3200" dirty="0" smtClean="0"/>
          </a:p>
          <a:p>
            <a:pPr algn="just">
              <a:buFontTx/>
              <a:buChar char="•"/>
            </a:pPr>
            <a:r>
              <a:rPr lang="pt-BR" sz="3200" dirty="0" smtClean="0"/>
              <a:t>Desta </a:t>
            </a:r>
            <a:r>
              <a:rPr lang="pt-BR" sz="3200" dirty="0"/>
              <a:t>forma, este estudo pretende tornar se no futuro importante fonte de informação para os profissionais da área de saúde, principalmente os da enfermagem que de uma forma ou outra presenciam no seu dia a dia a busca pelas pacientes da terceira idade para coleta do exame Papanicolau nas unidades de saúde</a:t>
            </a:r>
            <a:r>
              <a:rPr lang="pt-BR" sz="3200" dirty="0" smtClean="0"/>
              <a:t>.</a:t>
            </a:r>
          </a:p>
          <a:p>
            <a:pPr algn="just">
              <a:buFontTx/>
              <a:buChar char="•"/>
            </a:pPr>
            <a:endParaRPr lang="pt-BR" altLang="pt-BR" sz="1200" dirty="0">
              <a:ea typeface="Cambria Math" panose="02040503050406030204" pitchFamily="18" charset="0"/>
              <a:cs typeface="Arial" panose="020B0604020202020204" pitchFamily="34" charset="0"/>
            </a:endParaRPr>
          </a:p>
        </p:txBody>
      </p:sp>
      <p:sp>
        <p:nvSpPr>
          <p:cNvPr id="4" name="Espaço Reservado para Número de Slide 3"/>
          <p:cNvSpPr>
            <a:spLocks noGrp="1"/>
          </p:cNvSpPr>
          <p:nvPr>
            <p:ph type="sldNum" sz="quarter" idx="12"/>
          </p:nvPr>
        </p:nvSpPr>
        <p:spPr/>
        <p:txBody>
          <a:bodyPr>
            <a:normAutofit fontScale="92500" lnSpcReduction="20000"/>
          </a:bodyPr>
          <a:lstStyle/>
          <a:p>
            <a:fld id="{07F0B0D3-3F0A-416F-BF0C-CAB8A516FA93}" type="slidenum">
              <a:rPr lang="pt-BR" smtClean="0"/>
              <a:pPr/>
              <a:t>7</a:t>
            </a:fld>
            <a:endParaRPr lang="pt-BR" dirty="0"/>
          </a:p>
        </p:txBody>
      </p:sp>
      <p:sp>
        <p:nvSpPr>
          <p:cNvPr id="5" name="Título 4"/>
          <p:cNvSpPr>
            <a:spLocks noGrp="1"/>
          </p:cNvSpPr>
          <p:nvPr>
            <p:ph type="title"/>
          </p:nvPr>
        </p:nvSpPr>
        <p:spPr/>
        <p:txBody>
          <a:bodyPr/>
          <a:lstStyle/>
          <a:p>
            <a:endParaRPr lang="pt-BR"/>
          </a:p>
        </p:txBody>
      </p:sp>
    </p:spTree>
    <p:extLst>
      <p:ext uri="{BB962C8B-B14F-4D97-AF65-F5344CB8AC3E}">
        <p14:creationId xmlns:p14="http://schemas.microsoft.com/office/powerpoint/2010/main" val="3909978571"/>
      </p:ext>
    </p:extLst>
  </p:cSld>
  <p:clrMapOvr>
    <a:masterClrMapping/>
  </p:clrMapOvr>
  <p:transition spd="slow">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46575" y="503312"/>
            <a:ext cx="11917333" cy="832228"/>
          </a:xfrm>
        </p:spPr>
        <p:txBody>
          <a:bodyPr/>
          <a:lstStyle/>
          <a:p>
            <a:r>
              <a:rPr lang="pt-BR" sz="4800" dirty="0" smtClean="0">
                <a:solidFill>
                  <a:srgbClr val="C00000"/>
                </a:solidFill>
                <a:effectLst>
                  <a:outerShdw blurRad="38100" dist="38100" dir="2700000" algn="tl">
                    <a:srgbClr val="000000">
                      <a:alpha val="43137"/>
                    </a:srgbClr>
                  </a:outerShdw>
                </a:effectLst>
              </a:rPr>
              <a:t>3 DESENVOLVIMENTO</a:t>
            </a:r>
            <a:endParaRPr lang="pt-BR" dirty="0">
              <a:solidFill>
                <a:srgbClr val="C00000"/>
              </a:solidFill>
              <a:effectLst>
                <a:outerShdw blurRad="38100" dist="38100" dir="2700000" algn="tl">
                  <a:srgbClr val="000000">
                    <a:alpha val="43137"/>
                  </a:srgbClr>
                </a:outerShdw>
              </a:effectLst>
            </a:endParaRPr>
          </a:p>
        </p:txBody>
      </p:sp>
      <p:sp>
        <p:nvSpPr>
          <p:cNvPr id="4" name="Espaço Reservado para Número de Slide 3"/>
          <p:cNvSpPr>
            <a:spLocks noGrp="1"/>
          </p:cNvSpPr>
          <p:nvPr>
            <p:ph type="sldNum" sz="quarter" idx="12"/>
          </p:nvPr>
        </p:nvSpPr>
        <p:spPr/>
        <p:txBody>
          <a:bodyPr>
            <a:normAutofit fontScale="92500" lnSpcReduction="20000"/>
          </a:bodyPr>
          <a:lstStyle/>
          <a:p>
            <a:fld id="{07F0B0D3-3F0A-416F-BF0C-CAB8A516FA93}" type="slidenum">
              <a:rPr lang="pt-BR" smtClean="0"/>
              <a:pPr/>
              <a:t>8</a:t>
            </a:fld>
            <a:endParaRPr lang="pt-BR" dirty="0"/>
          </a:p>
        </p:txBody>
      </p:sp>
      <p:sp>
        <p:nvSpPr>
          <p:cNvPr id="6" name="Título 4"/>
          <p:cNvSpPr txBox="1">
            <a:spLocks/>
          </p:cNvSpPr>
          <p:nvPr/>
        </p:nvSpPr>
        <p:spPr>
          <a:xfrm>
            <a:off x="567173" y="1527696"/>
            <a:ext cx="11411929" cy="704559"/>
          </a:xfrm>
          <a:prstGeom prst="rect">
            <a:avLst/>
          </a:prstGeom>
        </p:spPr>
        <p:txBody>
          <a:bodyPr vert="horz" anchor="ctr">
            <a:normAutofit/>
          </a:bodyPr>
          <a:lstStyle>
            <a:lvl1pPr algn="l" rtl="0" eaLnBrk="1" latinLnBrk="0" hangingPunct="1">
              <a:spcBef>
                <a:spcPct val="0"/>
              </a:spcBef>
              <a:buNone/>
              <a:defRPr kumimoji="0" sz="4400" kern="1200">
                <a:solidFill>
                  <a:schemeClr val="tx2"/>
                </a:solidFill>
                <a:latin typeface="+mj-lt"/>
                <a:ea typeface="+mj-ea"/>
                <a:cs typeface="+mj-cs"/>
              </a:defRPr>
            </a:lvl1pPr>
          </a:lstStyle>
          <a:p>
            <a:endParaRPr lang="pt-BR" sz="3200" dirty="0">
              <a:solidFill>
                <a:schemeClr val="tx1"/>
              </a:solidFill>
            </a:endParaRPr>
          </a:p>
        </p:txBody>
      </p:sp>
      <p:sp>
        <p:nvSpPr>
          <p:cNvPr id="3" name="Retângulo 2"/>
          <p:cNvSpPr/>
          <p:nvPr/>
        </p:nvSpPr>
        <p:spPr>
          <a:xfrm>
            <a:off x="567172" y="1914757"/>
            <a:ext cx="11880711" cy="1877437"/>
          </a:xfrm>
          <a:prstGeom prst="rect">
            <a:avLst/>
          </a:prstGeom>
        </p:spPr>
        <p:txBody>
          <a:bodyPr wrap="square">
            <a:spAutoFit/>
          </a:bodyPr>
          <a:lstStyle/>
          <a:p>
            <a:pPr marL="457200" indent="-457200" algn="just">
              <a:buFont typeface="Arial" panose="020B0604020202020204" pitchFamily="34" charset="0"/>
              <a:buChar char="•"/>
            </a:pPr>
            <a:r>
              <a:rPr lang="pt-BR" sz="2900" dirty="0"/>
              <a:t>De acordo com Favarato e Aidrighi (2001), no início deste século a população feminina com mais de sessenta anos era de 6%; atualmente, estima-se que em 2025 23% da população estarão com mais de sessenta anos.</a:t>
            </a:r>
          </a:p>
        </p:txBody>
      </p:sp>
      <p:sp>
        <p:nvSpPr>
          <p:cNvPr id="7" name="Retângulo 6"/>
          <p:cNvSpPr/>
          <p:nvPr/>
        </p:nvSpPr>
        <p:spPr>
          <a:xfrm>
            <a:off x="746887" y="4319736"/>
            <a:ext cx="11700995" cy="1877437"/>
          </a:xfrm>
          <a:prstGeom prst="rect">
            <a:avLst/>
          </a:prstGeom>
        </p:spPr>
        <p:txBody>
          <a:bodyPr wrap="square">
            <a:spAutoFit/>
          </a:bodyPr>
          <a:lstStyle/>
          <a:p>
            <a:pPr marL="285750" indent="-285750" algn="just">
              <a:buFont typeface="Arial" panose="020B0604020202020204" pitchFamily="34" charset="0"/>
              <a:buChar char="•"/>
            </a:pPr>
            <a:r>
              <a:rPr lang="pt-BR" sz="2900" dirty="0"/>
              <a:t> É de extrema importância ressaltar que muitas mulheres com idade superior a 60 anos devem realizar a coleta de citologia oncótica. Esse fato é explicado pela existência de mulheres idosas que podem ter um perfil gerador de risco para a doença</a:t>
            </a:r>
            <a:r>
              <a:rPr lang="pt-BR" sz="2900" dirty="0" smtClean="0"/>
              <a:t>. </a:t>
            </a:r>
            <a:r>
              <a:rPr lang="pt-BR" sz="2900" dirty="0"/>
              <a:t>(BRASIL, 2006)</a:t>
            </a:r>
          </a:p>
        </p:txBody>
      </p:sp>
    </p:spTree>
    <p:extLst>
      <p:ext uri="{BB962C8B-B14F-4D97-AF65-F5344CB8AC3E}">
        <p14:creationId xmlns:p14="http://schemas.microsoft.com/office/powerpoint/2010/main" val="3571422772"/>
      </p:ext>
    </p:extLst>
  </p:cSld>
  <p:clrMapOvr>
    <a:masterClrMapping/>
  </p:clrMapOvr>
  <p:transition spd="slow">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ço Reservado para Número de Slide 3"/>
          <p:cNvSpPr>
            <a:spLocks noGrp="1"/>
          </p:cNvSpPr>
          <p:nvPr>
            <p:ph type="sldNum" sz="quarter" idx="12"/>
          </p:nvPr>
        </p:nvSpPr>
        <p:spPr/>
        <p:txBody>
          <a:bodyPr>
            <a:normAutofit fontScale="92500" lnSpcReduction="20000"/>
          </a:bodyPr>
          <a:lstStyle/>
          <a:p>
            <a:fld id="{07F0B0D3-3F0A-416F-BF0C-CAB8A516FA93}" type="slidenum">
              <a:rPr lang="pt-BR" smtClean="0"/>
              <a:pPr/>
              <a:t>9</a:t>
            </a:fld>
            <a:endParaRPr lang="pt-BR" dirty="0"/>
          </a:p>
        </p:txBody>
      </p:sp>
      <p:sp>
        <p:nvSpPr>
          <p:cNvPr id="7" name="Título 4"/>
          <p:cNvSpPr txBox="1">
            <a:spLocks/>
          </p:cNvSpPr>
          <p:nvPr/>
        </p:nvSpPr>
        <p:spPr>
          <a:xfrm>
            <a:off x="134517" y="566973"/>
            <a:ext cx="11411929" cy="704559"/>
          </a:xfrm>
          <a:prstGeom prst="rect">
            <a:avLst/>
          </a:prstGeom>
        </p:spPr>
        <p:txBody>
          <a:bodyPr vert="horz" anchor="ctr">
            <a:normAutofit/>
          </a:bodyPr>
          <a:lstStyle>
            <a:lvl1pPr algn="l" rtl="0" eaLnBrk="1" latinLnBrk="0" hangingPunct="1">
              <a:spcBef>
                <a:spcPct val="0"/>
              </a:spcBef>
              <a:buNone/>
              <a:defRPr kumimoji="0" sz="4400" kern="1200">
                <a:solidFill>
                  <a:schemeClr val="tx2"/>
                </a:solidFill>
                <a:latin typeface="+mj-lt"/>
                <a:ea typeface="+mj-ea"/>
                <a:cs typeface="+mj-cs"/>
              </a:defRPr>
            </a:lvl1pPr>
          </a:lstStyle>
          <a:p>
            <a:endParaRPr lang="pt-BR" sz="3200" dirty="0">
              <a:solidFill>
                <a:schemeClr val="tx1"/>
              </a:solidFill>
            </a:endParaRPr>
          </a:p>
        </p:txBody>
      </p:sp>
      <p:sp>
        <p:nvSpPr>
          <p:cNvPr id="2" name="Retângulo 1"/>
          <p:cNvSpPr/>
          <p:nvPr/>
        </p:nvSpPr>
        <p:spPr>
          <a:xfrm>
            <a:off x="350540" y="1727449"/>
            <a:ext cx="12241360" cy="3539430"/>
          </a:xfrm>
          <a:prstGeom prst="rect">
            <a:avLst/>
          </a:prstGeom>
        </p:spPr>
        <p:txBody>
          <a:bodyPr wrap="square">
            <a:spAutoFit/>
          </a:bodyPr>
          <a:lstStyle/>
          <a:p>
            <a:pPr marL="457200" indent="-457200" algn="just">
              <a:buFont typeface="Arial" panose="020B0604020202020204" pitchFamily="34" charset="0"/>
              <a:buChar char="•"/>
            </a:pPr>
            <a:r>
              <a:rPr lang="pt-BR" sz="3200" dirty="0"/>
              <a:t>A inquietação sobre a adesão ao exame citopatológico entre as mulheres da terceira idade tornou-se uma preocupação para os profissionais de saúde  que buscam enfatizar a importância da realização do Papanicolau após os 65 anos em mulheres com vida sexual ativa e fornecer subsídios para a atuação do profissional de enfermagem nas políticas públicas de prevenção e combate ao câncer de colo de </a:t>
            </a:r>
            <a:r>
              <a:rPr lang="pt-BR" sz="3200" dirty="0" smtClean="0"/>
              <a:t>útero na </a:t>
            </a:r>
            <a:r>
              <a:rPr lang="pt-BR" sz="3200" dirty="0"/>
              <a:t>terceira </a:t>
            </a:r>
            <a:r>
              <a:rPr lang="pt-BR" sz="3200" dirty="0" smtClean="0"/>
              <a:t>idade.</a:t>
            </a:r>
            <a:r>
              <a:rPr lang="pt-BR" sz="3200" dirty="0"/>
              <a:t> (BRASI,2011</a:t>
            </a:r>
            <a:r>
              <a:rPr lang="pt-BR" sz="3200" dirty="0" smtClean="0"/>
              <a:t>)</a:t>
            </a:r>
            <a:endParaRPr lang="pt-BR" sz="3200" dirty="0"/>
          </a:p>
        </p:txBody>
      </p:sp>
    </p:spTree>
    <p:extLst>
      <p:ext uri="{BB962C8B-B14F-4D97-AF65-F5344CB8AC3E}">
        <p14:creationId xmlns:p14="http://schemas.microsoft.com/office/powerpoint/2010/main" val="2620355233"/>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o">
  <a:themeElements>
    <a:clrScheme name="Personalizada 12">
      <a:dk1>
        <a:sysClr val="windowText" lastClr="000000"/>
      </a:dk1>
      <a:lt1>
        <a:sysClr val="window" lastClr="FFFFFF"/>
      </a:lt1>
      <a:dk2>
        <a:srgbClr val="FFFFFF"/>
      </a:dk2>
      <a:lt2>
        <a:srgbClr val="D7DAE1"/>
      </a:lt2>
      <a:accent1>
        <a:srgbClr val="002060"/>
      </a:accent1>
      <a:accent2>
        <a:srgbClr val="1B5F96"/>
      </a:accent2>
      <a:accent3>
        <a:srgbClr val="948774"/>
      </a:accent3>
      <a:accent4>
        <a:srgbClr val="7EB8E7"/>
      </a:accent4>
      <a:accent5>
        <a:srgbClr val="E3B651"/>
      </a:accent5>
      <a:accent6>
        <a:srgbClr val="96756C"/>
      </a:accent6>
      <a:hlink>
        <a:srgbClr val="66AACD"/>
      </a:hlink>
      <a:folHlink>
        <a:srgbClr val="809DB3"/>
      </a:folHlink>
    </a:clrScheme>
    <a:fontScheme name="Mediano">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o">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1106</TotalTime>
  <Words>1533</Words>
  <Application>Microsoft Office PowerPoint</Application>
  <PresentationFormat>Personalizar</PresentationFormat>
  <Paragraphs>159</Paragraphs>
  <Slides>23</Slides>
  <Notes>0</Notes>
  <HiddenSlides>0</HiddenSlides>
  <MMClips>0</MMClips>
  <ScaleCrop>false</ScaleCrop>
  <HeadingPairs>
    <vt:vector size="4" baseType="variant">
      <vt:variant>
        <vt:lpstr>Tema</vt:lpstr>
      </vt:variant>
      <vt:variant>
        <vt:i4>1</vt:i4>
      </vt:variant>
      <vt:variant>
        <vt:lpstr>Títulos de slides</vt:lpstr>
      </vt:variant>
      <vt:variant>
        <vt:i4>23</vt:i4>
      </vt:variant>
    </vt:vector>
  </HeadingPairs>
  <TitlesOfParts>
    <vt:vector size="24" baseType="lpstr">
      <vt:lpstr>Mediano</vt:lpstr>
      <vt:lpstr> A IMPORTÂNCIA DO ENFERMEIRO NA COLETA DE PAPANICOLAU NA TERCEIRA IDADE</vt:lpstr>
      <vt:lpstr>JUSTIFICATIVA DO ESTUDO :</vt:lpstr>
      <vt:lpstr>OBJETIVO DO ESTUDO:</vt:lpstr>
      <vt:lpstr>2 METODOLOGIA</vt:lpstr>
      <vt:lpstr>1 INTRODUÇÃO</vt:lpstr>
      <vt:lpstr>Apresentação do PowerPoint</vt:lpstr>
      <vt:lpstr>Apresentação do PowerPoint</vt:lpstr>
      <vt:lpstr>3 DESENVOLVIMENTO</vt:lpstr>
      <vt:lpstr>Apresentação do PowerPoint</vt:lpstr>
      <vt:lpstr>Apresentação do PowerPoint</vt:lpstr>
      <vt:lpstr>Apresentação do PowerPoint</vt:lpstr>
      <vt:lpstr>Apresentação do PowerPoint</vt:lpstr>
      <vt:lpstr> 5 O ENFERMEIRO E A COLETA DE PAPANICOLAU</vt:lpstr>
      <vt:lpstr>Apresentação do PowerPoint</vt:lpstr>
      <vt:lpstr>Apresentação do PowerPoint</vt:lpstr>
      <vt:lpstr>6 CONSIDERAÇÕES FINAIS</vt:lpstr>
      <vt:lpstr>AGRADECIMENTOS</vt:lpstr>
      <vt:lpstr>REFERÊNCIAS</vt:lpstr>
      <vt:lpstr>Apresentação do PowerPoint</vt:lpstr>
      <vt:lpstr>Apresentação do PowerPoint</vt:lpstr>
      <vt:lpstr>Apresentação do PowerPoint</vt:lpstr>
      <vt:lpstr>Apresentação do PowerPoint</vt:lpstr>
      <vt:lpstr>Obrigada! FIM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UNIVERSIDADE DE FRANCA PROGRAMA DE MESTRADE EM PROMOÇÃO DA SAÚDE</dc:title>
  <dc:creator>Junior</dc:creator>
  <cp:lastModifiedBy>Neto</cp:lastModifiedBy>
  <cp:revision>150</cp:revision>
  <cp:lastPrinted>2018-11-14T20:55:17Z</cp:lastPrinted>
  <dcterms:created xsi:type="dcterms:W3CDTF">2012-08-09T10:10:58Z</dcterms:created>
  <dcterms:modified xsi:type="dcterms:W3CDTF">2018-11-20T21:15:35Z</dcterms:modified>
</cp:coreProperties>
</file>