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5" r:id="rId4"/>
    <p:sldId id="266" r:id="rId5"/>
    <p:sldId id="258" r:id="rId6"/>
    <p:sldId id="268" r:id="rId7"/>
    <p:sldId id="289" r:id="rId8"/>
    <p:sldId id="260" r:id="rId9"/>
    <p:sldId id="288" r:id="rId10"/>
    <p:sldId id="290" r:id="rId11"/>
    <p:sldId id="262" r:id="rId12"/>
    <p:sldId id="271" r:id="rId13"/>
    <p:sldId id="286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5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5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F57C-91AE-497D-B473-E03A4F5AD140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6EE6-FA2D-488E-B21F-E1EA90B06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2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F57C-91AE-497D-B473-E03A4F5AD140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6EE6-FA2D-488E-B21F-E1EA90B06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38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F57C-91AE-497D-B473-E03A4F5AD140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6EE6-FA2D-488E-B21F-E1EA90B06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80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F57C-91AE-497D-B473-E03A4F5AD140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6EE6-FA2D-488E-B21F-E1EA90B06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89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F57C-91AE-497D-B473-E03A4F5AD140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6EE6-FA2D-488E-B21F-E1EA90B06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38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F57C-91AE-497D-B473-E03A4F5AD140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6EE6-FA2D-488E-B21F-E1EA90B06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23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F57C-91AE-497D-B473-E03A4F5AD140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6EE6-FA2D-488E-B21F-E1EA90B06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78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F57C-91AE-497D-B473-E03A4F5AD140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6EE6-FA2D-488E-B21F-E1EA90B06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33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F57C-91AE-497D-B473-E03A4F5AD140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6EE6-FA2D-488E-B21F-E1EA90B06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F57C-91AE-497D-B473-E03A4F5AD140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6EE6-FA2D-488E-B21F-E1EA90B06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01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F57C-91AE-497D-B473-E03A4F5AD140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6EE6-FA2D-488E-B21F-E1EA90B06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9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5F57C-91AE-497D-B473-E03A4F5AD140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6EE6-FA2D-488E-B21F-E1EA90B06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37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9506" y="1988840"/>
            <a:ext cx="8001000" cy="1512168"/>
          </a:xfrm>
        </p:spPr>
        <p:txBody>
          <a:bodyPr>
            <a:noAutofit/>
          </a:bodyPr>
          <a:lstStyle/>
          <a:p>
            <a:pPr algn="ctr"/>
            <a:r>
              <a:rPr lang="pt-BR" sz="4800" dirty="0" smtClean="0">
                <a:latin typeface="Arial" pitchFamily="34" charset="0"/>
                <a:cs typeface="Arial" pitchFamily="34" charset="0"/>
              </a:rPr>
              <a:t>Violência na Terceira Idade:</a:t>
            </a:r>
            <a:endParaRPr lang="pt-BR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3284984"/>
            <a:ext cx="7416824" cy="338437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pt-BR" sz="14400" dirty="0" smtClean="0">
                <a:solidFill>
                  <a:schemeClr val="tx1"/>
                </a:solidFill>
                <a:latin typeface="Baskerville Old Face" pitchFamily="18" charset="0"/>
              </a:rPr>
              <a:t>Atuação do Enfermeiro</a:t>
            </a:r>
          </a:p>
          <a:p>
            <a:endParaRPr lang="pt-BR" sz="111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r"/>
            <a:endParaRPr lang="pt-BR" dirty="0" smtClean="0">
              <a:solidFill>
                <a:schemeClr val="tx1"/>
              </a:solidFill>
            </a:endParaRPr>
          </a:p>
          <a:p>
            <a:pPr algn="r"/>
            <a:endParaRPr lang="pt-BR" dirty="0">
              <a:solidFill>
                <a:schemeClr val="tx1"/>
              </a:solidFill>
            </a:endParaRPr>
          </a:p>
          <a:p>
            <a:pPr algn="r"/>
            <a:endParaRPr lang="pt-BR" dirty="0" smtClean="0">
              <a:solidFill>
                <a:schemeClr val="tx1"/>
              </a:solidFill>
            </a:endParaRPr>
          </a:p>
          <a:p>
            <a:pPr algn="r"/>
            <a:endParaRPr lang="pt-BR" dirty="0">
              <a:solidFill>
                <a:schemeClr val="tx1"/>
              </a:solidFill>
            </a:endParaRPr>
          </a:p>
          <a:p>
            <a:pPr algn="r"/>
            <a:endParaRPr lang="pt-BR" dirty="0" smtClean="0">
              <a:solidFill>
                <a:schemeClr val="tx1"/>
              </a:solidFill>
            </a:endParaRPr>
          </a:p>
          <a:p>
            <a:pPr algn="r"/>
            <a:endParaRPr lang="pt-BR" dirty="0">
              <a:solidFill>
                <a:schemeClr val="tx1"/>
              </a:solidFill>
            </a:endParaRPr>
          </a:p>
          <a:p>
            <a:pPr algn="r"/>
            <a:endParaRPr lang="pt-BR" dirty="0" smtClean="0">
              <a:solidFill>
                <a:schemeClr val="tx1"/>
              </a:solidFill>
            </a:endParaRPr>
          </a:p>
          <a:p>
            <a:pPr algn="r"/>
            <a:endParaRPr lang="pt-BR" sz="8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Acadêmica: </a:t>
            </a:r>
            <a:r>
              <a:rPr lang="pt-BR" sz="8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Lohane</a:t>
            </a:r>
            <a:r>
              <a:rPr lang="pt-BR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8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Vieira </a:t>
            </a:r>
            <a:r>
              <a:rPr lang="pt-BR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Fernandes</a:t>
            </a:r>
            <a:endParaRPr lang="pt-BR" sz="8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8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Orientador:Elizaine</a:t>
            </a:r>
            <a:r>
              <a:rPr lang="pt-BR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8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Aparecida Guimarães </a:t>
            </a:r>
            <a:r>
              <a:rPr lang="pt-BR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Bicalho</a:t>
            </a:r>
          </a:p>
          <a:p>
            <a:pPr algn="r"/>
            <a:r>
              <a:rPr lang="pt-BR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Patos de Minas 2019</a:t>
            </a:r>
            <a:r>
              <a:rPr lang="pt-BR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8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Resultado de imagem para fp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Resultado de imagem para fp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Resultado de imagem para fp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12738"/>
            <a:ext cx="1938351" cy="142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176708" y="465138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Curso de Graduação em Enfermagem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FACULDADE PATOS DE MINAS 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64949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Acredita-se que a violência resulta em danos na capacidade funcional dos idosos, tentativas de suicídio, violação de direitos humanos, diminuição da qualidade de vida e elevadas taxas de mortalidade.</a:t>
            </a:r>
          </a:p>
          <a:p>
            <a:pPr algn="just"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È de extrema importância que os idosos denunciem, e identifiquem seus agressores, deixem seu medo de represália que poderão sofrer. E sem as denúncias de agressão, a violência fica mascarada e sua perpetuação somente aumenta os casos.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67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Delegacia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do Idoso é o local mais especializado para a resolução de possíveis problemas sofridos pelos idosos, pois está estruturado com o objetivo de atender as queixas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intervir nas situações conflituosas e punir eventuais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agressores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800" dirty="0">
              <a:latin typeface="Baskerville Old Fac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5447506" cy="363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2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PRINCIPAIS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TIPOS DE VIOLÊNCIA QUE ACOMETEM OS IDOSOS E AS LEIS DE PROTEÇÃO AO IDOSO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69371"/>
          </a:xfrm>
        </p:spPr>
        <p:txBody>
          <a:bodyPr numCol="2"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Vários problemas acometem o idoso quando vai chegando sua certa idade como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por exemplo a Depressão , Alzheimer , Ansiedade , vários tipos de Distúrbios e Síndromes Demenciais.</a:t>
            </a:r>
          </a:p>
          <a:p>
            <a:pPr marL="0" indent="0" algn="just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62" y="1700808"/>
            <a:ext cx="359779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4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572149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A lei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que ampara o idoso no Brasil, contra qualquer espécie de violência, conforme o artigo 230 da Constituição Federal de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1988, é  a mesma Lei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N° 8.842, que dispõe sobre a Política Nacional do Idoso e cria o Conselho Nacional do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Idoso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1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pt-BR" dirty="0">
                <a:latin typeface="Arial" pitchFamily="34" charset="0"/>
                <a:cs typeface="Arial" pitchFamily="34" charset="0"/>
              </a:rPr>
              <a:t>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principal marco legal no que se refere à população idosa é a Lei 10.741, de 1º de outubro de 2003, que dispõe sobre o Estatuto do Idoso, instrumento destinado a regular os direitos assegurados às pessoas com idade igual ou superior a 60 (sessenta) anos.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71140"/>
            <a:ext cx="4680520" cy="311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A lei 10.741/03 que dispõe sobre o Estatuto do Idoso, em seus artigos 19 e 57, menciona claramente a responsabilidade dos profissionais de saúde de denunciar os casos de maus-tratos com que tiverem contato. A denúncia deve ser registrada no Conselho do Idoso (Municipal, Estadual ou Nacional), no Ministério Público e Delegacias de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Polícia.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17632" cy="1647056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 ENFERMEIRO E A SUA ATUAÇÃO NO COMBATE A VIOLÊNCIA AO IDOSO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72816"/>
            <a:ext cx="8373616" cy="474198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Os profissionais de saúde, em especial as (os) enfermeiras (os), são essenciais para o processo de identificação do agravo junto à família e cuidadores, podendo criar ações para prevenir a violência e suas repercussões para o indivíduo, para a família e toda a comunidade.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40871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triste realidade é que a violência contra as pessoas idosas está presente em vários domicílios, estando muitas vezes maquiada e na maioria das vezes não é revelado pela própria vítima por diversos motivos, como constrangimento da situação, medo de punições, medo de ser internado em casas de repouso, sentimento de culpa em denunciar o agressor, por se tratar de um membro da família ou mesmo o idoso não considerar como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violência.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10616"/>
            <a:ext cx="5087867" cy="298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0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1608" cy="143103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Baskerville Old Face" pitchFamily="18" charset="0"/>
              </a:rPr>
              <a:t>Referencias Bibliográficas </a:t>
            </a:r>
            <a:r>
              <a:rPr lang="pt-BR" dirty="0">
                <a:latin typeface="Baskerville Old Face" pitchFamily="18" charset="0"/>
              </a:rPr>
              <a:t/>
            </a:r>
            <a:br>
              <a:rPr lang="pt-BR" dirty="0">
                <a:latin typeface="Baskerville Old Face" pitchFamily="18" charset="0"/>
              </a:rPr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764704"/>
            <a:ext cx="8640960" cy="5616624"/>
          </a:xfrm>
        </p:spPr>
        <p:txBody>
          <a:bodyPr>
            <a:noAutofit/>
          </a:bodyPr>
          <a:lstStyle/>
          <a:p>
            <a:pPr algn="just"/>
            <a:r>
              <a:rPr lang="pt-BR" sz="1800" dirty="0">
                <a:latin typeface="Arial" pitchFamily="34" charset="0"/>
                <a:cs typeface="Arial" pitchFamily="34" charset="0"/>
              </a:rPr>
              <a:t>ALVES-SILVA, Júnia Denise; SCORSOLINI-COMIN, Fabio; SANTOS, Manoel Antônio dos. Idosos em instituições de longa permanência: desenvolvimento, condições de vida e saúde.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 Psicol. </a:t>
            </a:r>
            <a:r>
              <a:rPr lang="pt-BR" sz="1800" b="1" dirty="0" err="1">
                <a:latin typeface="Arial" pitchFamily="34" charset="0"/>
                <a:cs typeface="Arial" pitchFamily="34" charset="0"/>
              </a:rPr>
              <a:t>Reflex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1800" b="1" dirty="0" err="1">
                <a:latin typeface="Arial" pitchFamily="34" charset="0"/>
                <a:cs typeface="Arial" pitchFamily="34" charset="0"/>
              </a:rPr>
              <a:t>Crit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.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,Porto Alegre ,  v. 26, n. 4, p. 820-830, Dec. 2013.Disponível 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em:http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://www.scielo.br/Scielo.php?script=sci_a</a:t>
            </a:r>
          </a:p>
          <a:p>
            <a:pPr algn="just"/>
            <a:r>
              <a:rPr lang="pt-BR" sz="1800" dirty="0" err="1">
                <a:latin typeface="Arial" pitchFamily="34" charset="0"/>
                <a:cs typeface="Arial" pitchFamily="34" charset="0"/>
              </a:rPr>
              <a:t>rttext&amp;pid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=S0102-79722013000400023&amp;lng=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en&amp;nrm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=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iso.Acesso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em 03Nov.</a:t>
            </a:r>
          </a:p>
          <a:p>
            <a:pPr algn="just"/>
            <a:r>
              <a:rPr lang="pt-BR" sz="1800" dirty="0">
                <a:latin typeface="Arial" pitchFamily="34" charset="0"/>
                <a:cs typeface="Arial" pitchFamily="34" charset="0"/>
              </a:rPr>
              <a:t>2019. http://dx.doi.org/10.1590/S0102-79722013000400023.</a:t>
            </a:r>
          </a:p>
          <a:p>
            <a:pPr algn="just"/>
            <a:r>
              <a:rPr lang="pt-BR" sz="18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sz="1800" dirty="0">
                <a:latin typeface="Arial" pitchFamily="34" charset="0"/>
                <a:cs typeface="Arial" pitchFamily="34" charset="0"/>
              </a:rPr>
              <a:t>ALENCAR JUNIOR, Fernando de Oliveira; MORAES, José Rodrigo de. Prevalência e fatores associados à violência contra idosos cometida por pessoas desconhecidas, Brasil, 2013.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1800" b="1" dirty="0" err="1">
                <a:latin typeface="Arial" pitchFamily="34" charset="0"/>
                <a:cs typeface="Arial" pitchFamily="34" charset="0"/>
              </a:rPr>
              <a:t>Epidemiol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. Serv. Saúde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, Brasília, v. 27, n. 2, e2017186,2018. Disponível em: http://www.scielo.br/scielo.php?script=sci_artte</a:t>
            </a:r>
          </a:p>
          <a:p>
            <a:pPr algn="just"/>
            <a:r>
              <a:rPr lang="pt-BR" sz="1800" dirty="0" err="1">
                <a:latin typeface="Arial" pitchFamily="34" charset="0"/>
                <a:cs typeface="Arial" pitchFamily="34" charset="0"/>
              </a:rPr>
              <a:t>xt&amp;pid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=S2237-96222018000200306&amp;lngen&amp;nrm=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iso.Acesso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em 03 Nov.2019 </a:t>
            </a:r>
          </a:p>
          <a:p>
            <a:pPr algn="just"/>
            <a:r>
              <a:rPr lang="en-US" sz="1800" dirty="0" err="1">
                <a:latin typeface="Arial" pitchFamily="34" charset="0"/>
                <a:cs typeface="Arial" pitchFamily="34" charset="0"/>
              </a:rPr>
              <a:t>Epub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 June 11,2018. http://dx.doi.org/10.5123/s1679-49742018000200009.</a:t>
            </a: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</a:rPr>
              <a:t> </a:t>
            </a: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800" dirty="0">
                <a:latin typeface="Arial" pitchFamily="34" charset="0"/>
                <a:cs typeface="Arial" pitchFamily="34" charset="0"/>
              </a:rPr>
              <a:t>ARAUJO, 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Ludgleydson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Fernandes de; CRUZ, Edilene Alves da; ROCHA, Romulo 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Araujo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da. Representações sociais da violência na velhice: estudo comparativo entre profissionais de saúde e agentes comunitários de saúde.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 Psicol. Soc.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, Belo Horizonte, v. 25, n. 1, p. 203-2012,2013.Disponível </a:t>
            </a:r>
          </a:p>
        </p:txBody>
      </p:sp>
    </p:spTree>
    <p:extLst>
      <p:ext uri="{BB962C8B-B14F-4D97-AF65-F5344CB8AC3E}">
        <p14:creationId xmlns:p14="http://schemas.microsoft.com/office/powerpoint/2010/main" val="1427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5649491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BRASIL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.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Ministério da Saúde. Secretaria Executiva. Subsecretaria de Planejamento e Orçamento. Programação Anual de Saúde (PAS). Brasília; 2013.</a:t>
            </a: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BRASIL.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Presidência da República. Subsecretaria de Direitos Humanos. Plano de Ação para o Enfrentamento da Violência Contra a Pessoa Idosa. Brasília: Subsecretaria de Direitos Humanos; 2005.</a:t>
            </a: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BRASIL.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Ministério da Saúde. Portaria MS/GM N° 702, de 16 de abril de 2002. Cria mecanismos para a organização e implantação de redes estaduais de assistência à saúde do idoso. </a:t>
            </a: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BRASIL.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 Ministério da Saúde. Portaria MS/GM N° 2.436, de 21 de setembro de 2017. Aprova a Política Nacional de Atenção Básica, estabelecendo a revisão de diretrizes para a organização da Atenção Básica, no âmbito do Sistema Único de Saúde (SUS).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</a:t>
            </a:r>
            <a:endParaRPr lang="pt-BR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Verificar o papel de atuação da enfermagem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na Terceira Idade.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Conhecer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importância da orientação e da conscientização na prevenção a violência aos Idosos. 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Identificar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os tipos mais comuns de violência e pontuar a atuação do profissional de enfermagem no combate a violência ao Idoso.</a:t>
            </a:r>
          </a:p>
        </p:txBody>
      </p:sp>
    </p:spTree>
    <p:extLst>
      <p:ext uri="{BB962C8B-B14F-4D97-AF65-F5344CB8AC3E}">
        <p14:creationId xmlns:p14="http://schemas.microsoft.com/office/powerpoint/2010/main" val="309558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CAMACHO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, Alessandra Conceição Leite Funchal; ALVES, </a:t>
            </a:r>
            <a:r>
              <a:rPr lang="pt-BR" sz="2600" dirty="0" err="1">
                <a:latin typeface="Arial" pitchFamily="34" charset="0"/>
                <a:cs typeface="Arial" pitchFamily="34" charset="0"/>
              </a:rPr>
              <a:t>Rosemere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 Rosa. Revisão integrativa sobre maus tratos contra os idosos na perspectiva da enfermagem. 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Journal of Nursing UFPE on line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,[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S.l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.],v.9,n.2,p.927-935, dec.2014.ISSN19818963.Disponível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https://periodicos.ufpe.br/revistas/revi</a:t>
            </a: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600" dirty="0" err="1">
                <a:latin typeface="Arial" pitchFamily="34" charset="0"/>
                <a:cs typeface="Arial" pitchFamily="34" charset="0"/>
              </a:rPr>
              <a:t>staenfermagem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/</a:t>
            </a:r>
            <a:r>
              <a:rPr lang="pt-BR" sz="2600" dirty="0" err="1">
                <a:latin typeface="Arial" pitchFamily="34" charset="0"/>
                <a:cs typeface="Arial" pitchFamily="34" charset="0"/>
              </a:rPr>
              <a:t>article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/</a:t>
            </a:r>
            <a:r>
              <a:rPr lang="pt-BR" sz="2600" dirty="0" err="1">
                <a:latin typeface="Arial" pitchFamily="34" charset="0"/>
                <a:cs typeface="Arial" pitchFamily="34" charset="0"/>
              </a:rPr>
              <a:t>view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/10418 Acesso em 28 out. 2019. </a:t>
            </a:r>
            <a:r>
              <a:rPr lang="pt-BR" sz="2600" dirty="0" err="1">
                <a:latin typeface="Arial" pitchFamily="34" charset="0"/>
                <a:cs typeface="Arial" pitchFamily="34" charset="0"/>
              </a:rPr>
              <a:t>doi:https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://doi.org/10.5205/1981-8963-v9i2a10418p927-935-2015</a:t>
            </a:r>
          </a:p>
          <a:p>
            <a:pPr marL="0" indent="0" algn="just"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CORREIA, </a:t>
            </a:r>
            <a:r>
              <a:rPr lang="pt-BR" sz="2600" dirty="0" err="1">
                <a:latin typeface="Arial" pitchFamily="34" charset="0"/>
                <a:cs typeface="Arial" pitchFamily="34" charset="0"/>
              </a:rPr>
              <a:t>Thyago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 Moreira Paranhos et al. Perfil dos idosos em situação de violência atendidos em serviço de emergência em Recife-PE.</a:t>
            </a:r>
            <a:r>
              <a:rPr lang="pt-BR" sz="2600" b="1" dirty="0">
                <a:latin typeface="Arial" pitchFamily="34" charset="0"/>
                <a:cs typeface="Arial" pitchFamily="34" charset="0"/>
              </a:rPr>
              <a:t> Rev. bras. </a:t>
            </a:r>
            <a:r>
              <a:rPr lang="pt-BR" sz="2600" b="1" dirty="0" err="1">
                <a:latin typeface="Arial" pitchFamily="34" charset="0"/>
                <a:cs typeface="Arial" pitchFamily="34" charset="0"/>
              </a:rPr>
              <a:t>geriatr</a:t>
            </a:r>
            <a:r>
              <a:rPr lang="pt-BR" sz="2600" b="1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2600" b="1" dirty="0" err="1">
                <a:latin typeface="Arial" pitchFamily="34" charset="0"/>
                <a:cs typeface="Arial" pitchFamily="34" charset="0"/>
              </a:rPr>
              <a:t>gerontol</a:t>
            </a:r>
            <a:r>
              <a:rPr lang="pt-BR" sz="2600" b="1" dirty="0">
                <a:latin typeface="Arial" pitchFamily="34" charset="0"/>
                <a:cs typeface="Arial" pitchFamily="34" charset="0"/>
              </a:rPr>
              <a:t>.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,  Rio de Janeiro ,  v. 15, n. 3, p. 529-536,  </a:t>
            </a:r>
            <a:r>
              <a:rPr lang="pt-BR" sz="2600" dirty="0" err="1">
                <a:latin typeface="Arial" pitchFamily="34" charset="0"/>
                <a:cs typeface="Arial" pitchFamily="34" charset="0"/>
              </a:rPr>
              <a:t>Sept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.  2012. Disponível em: http://www.scielo.br/scielo.php?script=sci_arttext&amp;pid=S180998232012000300013&amp;lng=en&amp;nrm=iso.Acesso em 28 Out. 2019. http://dx.doi.org/10.1590/S1809-98232012000300013</a:t>
            </a:r>
          </a:p>
          <a:p>
            <a:pPr marL="0" indent="0" algn="just"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CARVALHO, Maria Helena Ribeiro de et al.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Chronic disease-related elderly mortality trends in the city of Marilia - SP, Brazil: 1998-2000 and 2005-2007.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2600" b="1" dirty="0" err="1">
                <a:latin typeface="Arial" pitchFamily="34" charset="0"/>
                <a:cs typeface="Arial" pitchFamily="34" charset="0"/>
              </a:rPr>
              <a:t>Epidemiol</a:t>
            </a:r>
            <a:r>
              <a:rPr lang="pt-BR" sz="2600" b="1" dirty="0">
                <a:latin typeface="Arial" pitchFamily="34" charset="0"/>
                <a:cs typeface="Arial" pitchFamily="34" charset="0"/>
              </a:rPr>
              <a:t>. Serv. Saúde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600" dirty="0" err="1">
                <a:latin typeface="Arial" pitchFamily="34" charset="0"/>
                <a:cs typeface="Arial" pitchFamily="34" charset="0"/>
              </a:rPr>
              <a:t>Brasília,v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. 23, n. 2, p. 347-354,  </a:t>
            </a:r>
            <a:r>
              <a:rPr lang="pt-BR" sz="2600" dirty="0" err="1">
                <a:latin typeface="Arial" pitchFamily="34" charset="0"/>
                <a:cs typeface="Arial" pitchFamily="34" charset="0"/>
              </a:rPr>
              <a:t>June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  2014. Disponível </a:t>
            </a:r>
            <a:r>
              <a:rPr lang="pt-BR" sz="2600" dirty="0" err="1">
                <a:latin typeface="Arial" pitchFamily="34" charset="0"/>
                <a:cs typeface="Arial" pitchFamily="34" charset="0"/>
              </a:rPr>
              <a:t>em:http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://scielo.iec.gov.br/</a:t>
            </a:r>
            <a:r>
              <a:rPr lang="pt-BR" sz="2600" dirty="0" err="1">
                <a:latin typeface="Arial" pitchFamily="34" charset="0"/>
                <a:cs typeface="Arial" pitchFamily="34" charset="0"/>
              </a:rPr>
              <a:t>scielo.php?script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=</a:t>
            </a:r>
            <a:r>
              <a:rPr lang="pt-BR" sz="2600" dirty="0" err="1">
                <a:latin typeface="Arial" pitchFamily="34" charset="0"/>
                <a:cs typeface="Arial" pitchFamily="34" charset="0"/>
              </a:rPr>
              <a:t>sci_arttext&amp;pid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=S16794</a:t>
            </a:r>
          </a:p>
          <a:p>
            <a:pPr marL="0" indent="0" algn="just"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9742014000200016&amp;lng=</a:t>
            </a:r>
            <a:r>
              <a:rPr lang="pt-BR" sz="2600" dirty="0" err="1">
                <a:latin typeface="Arial" pitchFamily="34" charset="0"/>
                <a:cs typeface="Arial" pitchFamily="34" charset="0"/>
              </a:rPr>
              <a:t>en&amp;nrm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=</a:t>
            </a:r>
            <a:r>
              <a:rPr lang="pt-BR" sz="2600" dirty="0" err="1">
                <a:latin typeface="Arial" pitchFamily="34" charset="0"/>
                <a:cs typeface="Arial" pitchFamily="34" charset="0"/>
              </a:rPr>
              <a:t>iso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. Acesso em 03 Nov.  2019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CAVALCANTI, Maria de Lourdes Tavares; SOUZA,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Edinilsa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Ramos de. Percepções de gestores e profissionais de saúde sobre a atenção às idosas vítimas de violências no município do Rio de Janeiro (RJ, Brasil).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 Ciênc. saúde coletiva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,  Rio de Janeiro,v.15, n. 6, p. 2699-2708, 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Sept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  2010.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Ddisponível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em: http://www.scielo.br/scielo.php?script=sci_arttext&amp;pid=S141381232010000600008&amp;lng=en&amp;nrm=iso.Acesso em 03 Nov.2019. http://dx.doi.org/10.1590/S1413-81232010000600008.</a:t>
            </a:r>
          </a:p>
          <a:p>
            <a:pPr marL="0" indent="0" algn="just"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626469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pt-BR" sz="3400" dirty="0">
                <a:latin typeface="Arial" pitchFamily="34" charset="0"/>
                <a:cs typeface="Arial" pitchFamily="34" charset="0"/>
              </a:rPr>
              <a:t>DUQUE, </a:t>
            </a:r>
            <a:r>
              <a:rPr lang="pt-BR" sz="3400" dirty="0" err="1">
                <a:latin typeface="Arial" pitchFamily="34" charset="0"/>
                <a:cs typeface="Arial" pitchFamily="34" charset="0"/>
              </a:rPr>
              <a:t>Andrezza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 Marques et al. Violência contra idosos no ambiente doméstico: prevalência e fatores associados (Recife/PE).</a:t>
            </a:r>
            <a:r>
              <a:rPr lang="pt-BR" sz="3400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3400" b="1" dirty="0" err="1">
                <a:latin typeface="Arial" pitchFamily="34" charset="0"/>
                <a:cs typeface="Arial" pitchFamily="34" charset="0"/>
              </a:rPr>
              <a:t>Ciênc.saúde</a:t>
            </a:r>
            <a:r>
              <a:rPr lang="pt-BR" sz="3400" b="1" dirty="0">
                <a:latin typeface="Arial" pitchFamily="34" charset="0"/>
                <a:cs typeface="Arial" pitchFamily="34" charset="0"/>
              </a:rPr>
              <a:t> coletiva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, Rio de Janeiro v.17, n.8, p.2199-2208, </a:t>
            </a:r>
            <a:r>
              <a:rPr lang="pt-BR" sz="3400" dirty="0" err="1">
                <a:latin typeface="Arial" pitchFamily="34" charset="0"/>
                <a:cs typeface="Arial" pitchFamily="34" charset="0"/>
              </a:rPr>
              <a:t>Aug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. 2012. Disponível em: http://www.scielo.br/scielo.php?script=sci_arttext&amp;pid=S141381232012000800030&amp;lng=en&amp;nrm=iso.Acesso em 03 Nov. 2019.  http://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dx.doi.org/10.1590/S1413-81232012000800030.</a:t>
            </a:r>
          </a:p>
          <a:p>
            <a:pPr marL="0" indent="0" algn="just">
              <a:buNone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GOMES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3400" dirty="0" err="1">
                <a:latin typeface="Arial" pitchFamily="34" charset="0"/>
                <a:cs typeface="Arial" pitchFamily="34" charset="0"/>
              </a:rPr>
              <a:t>Nadirlene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 Pereira et al. Violência conjugal: elementos que favorecem o reconhecimento do agravo.</a:t>
            </a:r>
            <a:r>
              <a:rPr lang="pt-BR" sz="3400" b="1" dirty="0">
                <a:latin typeface="Arial" pitchFamily="34" charset="0"/>
                <a:cs typeface="Arial" pitchFamily="34" charset="0"/>
              </a:rPr>
              <a:t> Saúde debate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, Rio de Janeiro,v.36, n. 95, p. 514-522, Dec. 2012.Disponível em: http://www.scielo.br/scielo.php?script=sci_arttex</a:t>
            </a:r>
          </a:p>
          <a:p>
            <a:pPr marL="0" indent="0" algn="just">
              <a:buNone/>
            </a:pPr>
            <a:r>
              <a:rPr lang="pt-BR" sz="3400" dirty="0">
                <a:latin typeface="Arial" pitchFamily="34" charset="0"/>
                <a:cs typeface="Arial" pitchFamily="34" charset="0"/>
              </a:rPr>
              <a:t>&amp;pidS010311042012000400003&amp;lng=</a:t>
            </a:r>
            <a:r>
              <a:rPr lang="pt-BR" sz="3400" dirty="0" err="1">
                <a:latin typeface="Arial" pitchFamily="34" charset="0"/>
                <a:cs typeface="Arial" pitchFamily="34" charset="0"/>
              </a:rPr>
              <a:t>en&amp;nrm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=isso.Acessoem:03Nov. 2019.http://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dxdoi.org/10.1590/S0103-11042012000400003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3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3400" dirty="0">
                <a:latin typeface="Arial" pitchFamily="34" charset="0"/>
                <a:cs typeface="Arial" pitchFamily="34" charset="0"/>
              </a:rPr>
              <a:t>Instituto Brasileiro de Geografia e Estatística (</a:t>
            </a:r>
            <a:r>
              <a:rPr lang="pt-BR" sz="3400" b="1" dirty="0">
                <a:latin typeface="Arial" pitchFamily="34" charset="0"/>
                <a:cs typeface="Arial" pitchFamily="34" charset="0"/>
              </a:rPr>
              <a:t>IBGE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). Resultados do Censo 2010 [texto na internet]. Rio de Janeiro; 2010. </a:t>
            </a:r>
          </a:p>
          <a:p>
            <a:pPr marL="0" indent="0" algn="just">
              <a:buNone/>
            </a:pPr>
            <a:r>
              <a:rPr lang="pt-BR" sz="3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3400" dirty="0">
                <a:latin typeface="Arial" pitchFamily="34" charset="0"/>
                <a:cs typeface="Arial" pitchFamily="34" charset="0"/>
              </a:rPr>
              <a:t>NOBREGA, Isabelle </a:t>
            </a:r>
            <a:r>
              <a:rPr lang="pt-BR" sz="3400" dirty="0" err="1">
                <a:latin typeface="Arial" pitchFamily="34" charset="0"/>
                <a:cs typeface="Arial" pitchFamily="34" charset="0"/>
              </a:rPr>
              <a:t>Rayanne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 Alves Pimentel da et al., Fatores associados à depressão em idosos institucionalizados: revisão integrativa.</a:t>
            </a:r>
            <a:r>
              <a:rPr lang="pt-BR" sz="3400" b="1" dirty="0">
                <a:latin typeface="Arial" pitchFamily="34" charset="0"/>
                <a:cs typeface="Arial" pitchFamily="34" charset="0"/>
              </a:rPr>
              <a:t> Saúde </a:t>
            </a:r>
            <a:r>
              <a:rPr lang="pt-BR" sz="3400" b="1" dirty="0" err="1">
                <a:latin typeface="Arial" pitchFamily="34" charset="0"/>
                <a:cs typeface="Arial" pitchFamily="34" charset="0"/>
              </a:rPr>
              <a:t>debate</a:t>
            </a:r>
            <a:r>
              <a:rPr lang="pt-BR" sz="3400" dirty="0" err="1">
                <a:latin typeface="Arial" pitchFamily="34" charset="0"/>
                <a:cs typeface="Arial" pitchFamily="34" charset="0"/>
              </a:rPr>
              <a:t>,Rio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 de Janeiro, v.39,n.105, p.536550, </a:t>
            </a:r>
            <a:r>
              <a:rPr lang="pt-BR" sz="3400" dirty="0" err="1">
                <a:latin typeface="Arial" pitchFamily="34" charset="0"/>
                <a:cs typeface="Arial" pitchFamily="34" charset="0"/>
              </a:rPr>
              <a:t>June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 2015.Disponível </a:t>
            </a:r>
            <a:r>
              <a:rPr lang="pt-BR" sz="3400" dirty="0" err="1">
                <a:latin typeface="Arial" pitchFamily="34" charset="0"/>
                <a:cs typeface="Arial" pitchFamily="34" charset="0"/>
              </a:rPr>
              <a:t>em:http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://www.scielo.br</a:t>
            </a:r>
          </a:p>
          <a:p>
            <a:pPr marL="0" indent="0" algn="just">
              <a:buNone/>
            </a:pPr>
            <a:r>
              <a:rPr lang="en-US" sz="34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scielo.php?script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sci_arttext&amp;pid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=S010311042015000200536&amp;lng=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en&amp;nrm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issoAcesso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em03 Nov. 2019. http://dx.doi.org/10.1590/010311042015105000202</a:t>
            </a:r>
            <a:endParaRPr lang="pt-BR" sz="3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3400" dirty="0">
                <a:latin typeface="Arial" pitchFamily="34" charset="0"/>
                <a:cs typeface="Arial" pitchFamily="34" charset="0"/>
              </a:rPr>
              <a:t> </a:t>
            </a:r>
            <a:endParaRPr lang="pt-BR" sz="3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3400" dirty="0">
                <a:latin typeface="Arial" pitchFamily="34" charset="0"/>
                <a:cs typeface="Arial" pitchFamily="34" charset="0"/>
              </a:rPr>
              <a:t>OLIVEIRA, 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Kênnia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Stephanie 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Morais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et al.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Violência contra idosos: concepções dos profissionais de enfermagem acerca da detecção e prevenção.</a:t>
            </a:r>
            <a:r>
              <a:rPr lang="pt-BR" sz="3400" b="1" dirty="0">
                <a:latin typeface="Arial" pitchFamily="34" charset="0"/>
                <a:cs typeface="Arial" pitchFamily="34" charset="0"/>
              </a:rPr>
              <a:t> Rev. Gaúcha </a:t>
            </a:r>
            <a:r>
              <a:rPr lang="pt-BR" sz="3400" b="1" dirty="0" err="1">
                <a:latin typeface="Arial" pitchFamily="34" charset="0"/>
                <a:cs typeface="Arial" pitchFamily="34" charset="0"/>
              </a:rPr>
              <a:t>Enferm</a:t>
            </a:r>
            <a:r>
              <a:rPr lang="pt-BR" sz="3400" b="1" dirty="0">
                <a:latin typeface="Arial" pitchFamily="34" charset="0"/>
                <a:cs typeface="Arial" pitchFamily="34" charset="0"/>
              </a:rPr>
              <a:t>.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, Porto Alegre, v. 39, e57462, 2018. Disponível em http://www.scielo.br/scielo.php?script=sci_arttext&amp;pid=S198314472018000100416&amp;lng=pt&amp;nrm=isso.Acesso em 03 nov. 2019.Epub 23Jul2018. http://dx.doi.or</a:t>
            </a:r>
          </a:p>
          <a:p>
            <a:pPr marL="0" indent="0" algn="just">
              <a:buNone/>
            </a:pPr>
            <a:r>
              <a:rPr lang="pt-BR" sz="3400" dirty="0">
                <a:latin typeface="Arial" pitchFamily="34" charset="0"/>
                <a:cs typeface="Arial" pitchFamily="34" charset="0"/>
              </a:rPr>
              <a:t>g/10.1590/1983-1447.2018.57462.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45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260648"/>
            <a:ext cx="8784976" cy="659735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BR" sz="5600" dirty="0">
                <a:latin typeface="Arial" pitchFamily="34" charset="0"/>
                <a:cs typeface="Arial" pitchFamily="34" charset="0"/>
              </a:rPr>
              <a:t>OLIVEIRA, </a:t>
            </a:r>
            <a:r>
              <a:rPr lang="pt-BR" sz="5600" dirty="0" err="1">
                <a:latin typeface="Arial" pitchFamily="34" charset="0"/>
                <a:cs typeface="Arial" pitchFamily="34" charset="0"/>
              </a:rPr>
              <a:t>Annelissa</a:t>
            </a:r>
            <a:r>
              <a:rPr lang="pt-BR" sz="5600" dirty="0">
                <a:latin typeface="Arial" pitchFamily="34" charset="0"/>
                <a:cs typeface="Arial" pitchFamily="34" charset="0"/>
              </a:rPr>
              <a:t> Andrade </a:t>
            </a:r>
            <a:r>
              <a:rPr lang="pt-BR" sz="5600" dirty="0" err="1">
                <a:latin typeface="Arial" pitchFamily="34" charset="0"/>
                <a:cs typeface="Arial" pitchFamily="34" charset="0"/>
              </a:rPr>
              <a:t>Virgínio</a:t>
            </a:r>
            <a:r>
              <a:rPr lang="pt-BR" sz="5600" dirty="0">
                <a:latin typeface="Arial" pitchFamily="34" charset="0"/>
                <a:cs typeface="Arial" pitchFamily="34" charset="0"/>
              </a:rPr>
              <a:t> de et al. Maus-tratos a idosos: revisão integrativa da literatura.</a:t>
            </a:r>
            <a:r>
              <a:rPr lang="pt-BR" sz="5600" b="1" dirty="0">
                <a:latin typeface="Arial" pitchFamily="34" charset="0"/>
                <a:cs typeface="Arial" pitchFamily="34" charset="0"/>
              </a:rPr>
              <a:t> Rev. bras. </a:t>
            </a:r>
            <a:r>
              <a:rPr lang="pt-BR" sz="5600" b="1" dirty="0" err="1">
                <a:latin typeface="Arial" pitchFamily="34" charset="0"/>
                <a:cs typeface="Arial" pitchFamily="34" charset="0"/>
              </a:rPr>
              <a:t>enferm</a:t>
            </a:r>
            <a:r>
              <a:rPr lang="pt-BR" sz="5600" b="1" dirty="0">
                <a:latin typeface="Arial" pitchFamily="34" charset="0"/>
                <a:cs typeface="Arial" pitchFamily="34" charset="0"/>
              </a:rPr>
              <a:t>.</a:t>
            </a:r>
            <a:r>
              <a:rPr lang="pt-BR" sz="5600" dirty="0">
                <a:latin typeface="Arial" pitchFamily="34" charset="0"/>
                <a:cs typeface="Arial" pitchFamily="34" charset="0"/>
              </a:rPr>
              <a:t>, Brasília, v. 66, n. 1, p. 128-133, </a:t>
            </a:r>
            <a:r>
              <a:rPr lang="pt-BR" sz="5600" dirty="0" err="1">
                <a:latin typeface="Arial" pitchFamily="34" charset="0"/>
                <a:cs typeface="Arial" pitchFamily="34" charset="0"/>
              </a:rPr>
              <a:t>Feb</a:t>
            </a:r>
            <a:r>
              <a:rPr lang="pt-BR" sz="5600" dirty="0">
                <a:latin typeface="Arial" pitchFamily="34" charset="0"/>
                <a:cs typeface="Arial" pitchFamily="34" charset="0"/>
              </a:rPr>
              <a:t>. 2013.Disponível em: http://www.scielo.br/scielo.php?script=sci_arttext&amp;pi</a:t>
            </a:r>
          </a:p>
          <a:p>
            <a:pPr marL="0" indent="0" algn="just">
              <a:buNone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d=S003471672013000100020&amp;lng=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en&amp;nrm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iso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5600" dirty="0">
                <a:latin typeface="Arial" pitchFamily="34" charset="0"/>
                <a:cs typeface="Arial" pitchFamily="34" charset="0"/>
              </a:rPr>
              <a:t>Acesso em 28 out.  2019. http://dx.doi.org/10.1590/S0034-71672013000100020.</a:t>
            </a:r>
          </a:p>
          <a:p>
            <a:pPr marL="0" indent="0" algn="just">
              <a:buNone/>
            </a:pPr>
            <a:r>
              <a:rPr lang="pt-BR" sz="5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5600" dirty="0">
                <a:latin typeface="Arial" pitchFamily="34" charset="0"/>
                <a:cs typeface="Arial" pitchFamily="34" charset="0"/>
              </a:rPr>
              <a:t>SANCHES, Ana Paula R. </a:t>
            </a:r>
            <a:r>
              <a:rPr lang="pt-BR" sz="5600" dirty="0" err="1">
                <a:latin typeface="Arial" pitchFamily="34" charset="0"/>
                <a:cs typeface="Arial" pitchFamily="34" charset="0"/>
              </a:rPr>
              <a:t>Amadio</a:t>
            </a:r>
            <a:r>
              <a:rPr lang="pt-BR" sz="5600" dirty="0">
                <a:latin typeface="Arial" pitchFamily="34" charset="0"/>
                <a:cs typeface="Arial" pitchFamily="34" charset="0"/>
              </a:rPr>
              <a:t>; LEBRAO, Maria Lúcia; DUARTE, Yeda Aparecida de Oliveira. Violência contra idosos: uma questão nova?</a:t>
            </a:r>
            <a:r>
              <a:rPr lang="pt-BR" sz="56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5600" b="1" dirty="0" err="1">
                <a:latin typeface="Arial" pitchFamily="34" charset="0"/>
                <a:cs typeface="Arial" pitchFamily="34" charset="0"/>
              </a:rPr>
              <a:t>Saude</a:t>
            </a:r>
            <a:r>
              <a:rPr lang="en-US" sz="5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b="1" dirty="0" err="1">
                <a:latin typeface="Arial" pitchFamily="34" charset="0"/>
                <a:cs typeface="Arial" pitchFamily="34" charset="0"/>
              </a:rPr>
              <a:t>soc.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, São Paulo, v. 17, n. 3, p. 90-100, Sept.  2008. </a:t>
            </a:r>
            <a:r>
              <a:rPr lang="pt-BR" sz="5600" dirty="0">
                <a:latin typeface="Arial" pitchFamily="34" charset="0"/>
                <a:cs typeface="Arial" pitchFamily="34" charset="0"/>
              </a:rPr>
              <a:t>Disponível em: http://www.scielo.br/scielo.php?script=sci_arttext&amp;pid=S010412902008000300010&amp;lng=en&amp;nrm=iso. Acesso em 03 Nov. 2019. http://dx.doi.org/10.1590/S0104-12902008000300010.</a:t>
            </a:r>
          </a:p>
          <a:p>
            <a:pPr marL="0" indent="0" algn="just">
              <a:buNone/>
            </a:pPr>
            <a:r>
              <a:rPr lang="pt-BR" sz="5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5600" dirty="0">
                <a:latin typeface="Arial" pitchFamily="34" charset="0"/>
                <a:cs typeface="Arial" pitchFamily="34" charset="0"/>
              </a:rPr>
              <a:t>SILVA, Edson Alexandre da; FRANCA, Lucia Helena de Freitas Pinho. Violência contra idosos na cidade do Rio de Janeiro.</a:t>
            </a:r>
            <a:r>
              <a:rPr lang="pt-BR" sz="5600" b="1" dirty="0">
                <a:latin typeface="Arial" pitchFamily="34" charset="0"/>
                <a:cs typeface="Arial" pitchFamily="34" charset="0"/>
              </a:rPr>
              <a:t> Estud. </a:t>
            </a:r>
            <a:r>
              <a:rPr lang="pt-BR" sz="5600" b="1" dirty="0" err="1">
                <a:latin typeface="Arial" pitchFamily="34" charset="0"/>
                <a:cs typeface="Arial" pitchFamily="34" charset="0"/>
              </a:rPr>
              <a:t>pesqui</a:t>
            </a:r>
            <a:r>
              <a:rPr lang="pt-BR" sz="5600" b="1" dirty="0">
                <a:latin typeface="Arial" pitchFamily="34" charset="0"/>
                <a:cs typeface="Arial" pitchFamily="34" charset="0"/>
              </a:rPr>
              <a:t>. psicol.</a:t>
            </a:r>
            <a:r>
              <a:rPr lang="pt-BR" sz="5600" dirty="0">
                <a:latin typeface="Arial" pitchFamily="34" charset="0"/>
                <a:cs typeface="Arial" pitchFamily="34" charset="0"/>
              </a:rPr>
              <a:t>, Rio de Janeirov.15, n.1, p.155177, abr. 2015.Disponível em: http://pepsic.bvsalud.org/</a:t>
            </a:r>
          </a:p>
          <a:p>
            <a:pPr marL="0" indent="0" algn="just">
              <a:buNone/>
            </a:pPr>
            <a:r>
              <a:rPr lang="en-US" sz="5600" dirty="0" err="1">
                <a:latin typeface="Arial" pitchFamily="34" charset="0"/>
                <a:cs typeface="Arial" pitchFamily="34" charset="0"/>
              </a:rPr>
              <a:t>scielo.php?script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sci_arttext&amp;pid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=S180842812015000100010&amp;lng=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pt&amp;nrm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iso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5600" dirty="0">
                <a:latin typeface="Arial" pitchFamily="34" charset="0"/>
                <a:cs typeface="Arial" pitchFamily="34" charset="0"/>
              </a:rPr>
              <a:t>Acessos em 03 nov.  2019.</a:t>
            </a:r>
          </a:p>
          <a:p>
            <a:pPr marL="0" indent="0" algn="just">
              <a:buNone/>
            </a:pPr>
            <a:r>
              <a:rPr lang="pt-BR" sz="5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5600" dirty="0">
                <a:latin typeface="Arial" pitchFamily="34" charset="0"/>
                <a:cs typeface="Arial" pitchFamily="34" charset="0"/>
              </a:rPr>
              <a:t>TRISTAO, Francisco Reis; SANTOS, Silvia Maria Azevedo dos. 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CARE OF THE ELDERLY WITH ALZHEIMER'S FAMILY CAREGIVER: A UNIVERSITY EXTENSION ACTIVITY.</a:t>
            </a:r>
            <a:r>
              <a:rPr lang="en-US" sz="5600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5600" b="1" dirty="0">
                <a:latin typeface="Arial" pitchFamily="34" charset="0"/>
                <a:cs typeface="Arial" pitchFamily="34" charset="0"/>
              </a:rPr>
              <a:t>Texto contexto - </a:t>
            </a:r>
            <a:r>
              <a:rPr lang="pt-BR" sz="5600" b="1" dirty="0" err="1">
                <a:latin typeface="Arial" pitchFamily="34" charset="0"/>
                <a:cs typeface="Arial" pitchFamily="34" charset="0"/>
              </a:rPr>
              <a:t>enferm</a:t>
            </a:r>
            <a:r>
              <a:rPr lang="pt-BR" sz="5600" b="1" dirty="0">
                <a:latin typeface="Arial" pitchFamily="34" charset="0"/>
                <a:cs typeface="Arial" pitchFamily="34" charset="0"/>
              </a:rPr>
              <a:t>.</a:t>
            </a:r>
            <a:r>
              <a:rPr lang="pt-BR" sz="5600" dirty="0">
                <a:latin typeface="Arial" pitchFamily="34" charset="0"/>
                <a:cs typeface="Arial" pitchFamily="34" charset="0"/>
              </a:rPr>
              <a:t>,Florianópolis ,  v. 24, n. 4, p. 11751180, Dec. 2015.Disponível em: http://www.scielo.br/scielo.php?script=sc</a:t>
            </a:r>
          </a:p>
          <a:p>
            <a:pPr marL="0" indent="0" algn="just">
              <a:buNone/>
            </a:pPr>
            <a:r>
              <a:rPr lang="en-US" sz="5600" dirty="0" err="1">
                <a:latin typeface="Arial" pitchFamily="34" charset="0"/>
                <a:cs typeface="Arial" pitchFamily="34" charset="0"/>
              </a:rPr>
              <a:t>iarext&amp;pid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=S0104-07072015000401175&amp;lng=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en&amp;nrm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iso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5600" dirty="0">
                <a:latin typeface="Arial" pitchFamily="34" charset="0"/>
                <a:cs typeface="Arial" pitchFamily="34" charset="0"/>
              </a:rPr>
              <a:t>Acesso em 03 no</a:t>
            </a:r>
          </a:p>
          <a:p>
            <a:pPr marL="0" indent="0" algn="just">
              <a:buNone/>
            </a:pPr>
            <a:r>
              <a:rPr lang="pt-BR" sz="5600" dirty="0">
                <a:latin typeface="Arial" pitchFamily="34" charset="0"/>
                <a:cs typeface="Arial" pitchFamily="34" charset="0"/>
              </a:rPr>
              <a:t>2019. http://dx.doi.org/10.1590/0104-0707201500003060014.</a:t>
            </a:r>
          </a:p>
          <a:p>
            <a:pPr marL="0" indent="0" algn="just">
              <a:buNone/>
            </a:pPr>
            <a:r>
              <a:rPr lang="pt-BR" sz="5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5600" dirty="0">
                <a:latin typeface="Arial" pitchFamily="34" charset="0"/>
                <a:cs typeface="Arial" pitchFamily="34" charset="0"/>
              </a:rPr>
              <a:t>VASCONCELOS, Ana Maria </a:t>
            </a:r>
            <a:r>
              <a:rPr lang="pt-BR" sz="5600" dirty="0" err="1">
                <a:latin typeface="Arial" pitchFamily="34" charset="0"/>
                <a:cs typeface="Arial" pitchFamily="34" charset="0"/>
              </a:rPr>
              <a:t>Nogales</a:t>
            </a:r>
            <a:r>
              <a:rPr lang="pt-BR" sz="5600" dirty="0">
                <a:latin typeface="Arial" pitchFamily="34" charset="0"/>
                <a:cs typeface="Arial" pitchFamily="34" charset="0"/>
              </a:rPr>
              <a:t>; GOMES, Marília Miranda Forte. Transição demográfica: a experiência brasileira.</a:t>
            </a:r>
            <a:r>
              <a:rPr lang="pt-BR" sz="5600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5600" b="1" dirty="0" err="1">
                <a:latin typeface="Arial" pitchFamily="34" charset="0"/>
                <a:cs typeface="Arial" pitchFamily="34" charset="0"/>
              </a:rPr>
              <a:t>Epidemiol</a:t>
            </a:r>
            <a:r>
              <a:rPr lang="pt-BR" sz="5600" b="1" dirty="0">
                <a:latin typeface="Arial" pitchFamily="34" charset="0"/>
                <a:cs typeface="Arial" pitchFamily="34" charset="0"/>
              </a:rPr>
              <a:t>. Serv. Saúde</a:t>
            </a:r>
            <a:r>
              <a:rPr lang="pt-BR" sz="5600" dirty="0">
                <a:latin typeface="Arial" pitchFamily="34" charset="0"/>
                <a:cs typeface="Arial" pitchFamily="34" charset="0"/>
              </a:rPr>
              <a:t>, Brasília, v. 21, n. 4, p.539548, dez. 2012.Disponível em: http://scielo.iec.gov.br/scielo.php?script</a:t>
            </a:r>
          </a:p>
          <a:p>
            <a:pPr marL="0" indent="0" algn="just">
              <a:buNone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sci_arttext&amp;pid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=S167949742012000400003&amp;lng=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pt&amp;nrm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iso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5600" dirty="0">
                <a:latin typeface="Arial" pitchFamily="34" charset="0"/>
                <a:cs typeface="Arial" pitchFamily="34" charset="0"/>
              </a:rPr>
              <a:t>Acesso em 03</a:t>
            </a:r>
          </a:p>
          <a:p>
            <a:pPr marL="0" indent="0" algn="just">
              <a:buNone/>
            </a:pPr>
            <a:r>
              <a:rPr lang="pt-BR" sz="5600" dirty="0">
                <a:latin typeface="Arial" pitchFamily="34" charset="0"/>
                <a:cs typeface="Arial" pitchFamily="34" charset="0"/>
              </a:rPr>
              <a:t> nov.2019. http://dx.doi.org/10.5123/S1679-49742012000400003.</a:t>
            </a:r>
          </a:p>
          <a:p>
            <a:pPr marL="0" indent="0" algn="just">
              <a:buNone/>
            </a:pPr>
            <a:r>
              <a:rPr lang="pt-BR" sz="5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5600" dirty="0">
                <a:latin typeface="Arial" pitchFamily="34" charset="0"/>
                <a:cs typeface="Arial" pitchFamily="34" charset="0"/>
              </a:rPr>
              <a:t>VITOR, </a:t>
            </a:r>
            <a:r>
              <a:rPr lang="pt-BR" sz="5600" dirty="0" err="1">
                <a:latin typeface="Arial" pitchFamily="34" charset="0"/>
                <a:cs typeface="Arial" pitchFamily="34" charset="0"/>
              </a:rPr>
              <a:t>Allyne</a:t>
            </a:r>
            <a:r>
              <a:rPr lang="pt-BR" sz="5600" dirty="0">
                <a:latin typeface="Arial" pitchFamily="34" charset="0"/>
                <a:cs typeface="Arial" pitchFamily="34" charset="0"/>
              </a:rPr>
              <a:t> Fortes; LOPES, Marcos </a:t>
            </a:r>
            <a:r>
              <a:rPr lang="pt-BR" sz="5600" dirty="0" err="1">
                <a:latin typeface="Arial" pitchFamily="34" charset="0"/>
                <a:cs typeface="Arial" pitchFamily="34" charset="0"/>
              </a:rPr>
              <a:t>Venícios</a:t>
            </a:r>
            <a:r>
              <a:rPr lang="pt-BR" sz="5600" dirty="0">
                <a:latin typeface="Arial" pitchFamily="34" charset="0"/>
                <a:cs typeface="Arial" pitchFamily="34" charset="0"/>
              </a:rPr>
              <a:t> de Oliveira; ARAUJO, Thelma Leite de. Teoria do déficit de autocuidado: análise da sua importância e aplicabilidade na prática de enfermagem.</a:t>
            </a:r>
            <a:r>
              <a:rPr lang="pt-BR" sz="5600" b="1" dirty="0">
                <a:latin typeface="Arial" pitchFamily="34" charset="0"/>
                <a:cs typeface="Arial" pitchFamily="34" charset="0"/>
              </a:rPr>
              <a:t> Esc. Anna Nery</a:t>
            </a:r>
            <a:r>
              <a:rPr lang="pt-BR" sz="5600" dirty="0">
                <a:latin typeface="Arial" pitchFamily="34" charset="0"/>
                <a:cs typeface="Arial" pitchFamily="34" charset="0"/>
              </a:rPr>
              <a:t>, Rio de Janeiro, v. 14, n.3, p.611-616, </a:t>
            </a:r>
            <a:r>
              <a:rPr lang="pt-BR" sz="5600" dirty="0" err="1">
                <a:latin typeface="Arial" pitchFamily="34" charset="0"/>
                <a:cs typeface="Arial" pitchFamily="34" charset="0"/>
              </a:rPr>
              <a:t>Sept</a:t>
            </a:r>
            <a:r>
              <a:rPr lang="pt-BR" sz="5600" dirty="0">
                <a:latin typeface="Arial" pitchFamily="34" charset="0"/>
                <a:cs typeface="Arial" pitchFamily="34" charset="0"/>
              </a:rPr>
              <a:t>. 2010.Disponível </a:t>
            </a:r>
            <a:r>
              <a:rPr lang="pt-BR" sz="5600" dirty="0" err="1">
                <a:latin typeface="Arial" pitchFamily="34" charset="0"/>
                <a:cs typeface="Arial" pitchFamily="34" charset="0"/>
              </a:rPr>
              <a:t>em:http</a:t>
            </a:r>
            <a:r>
              <a:rPr lang="pt-BR" sz="5600" dirty="0">
                <a:latin typeface="Arial" pitchFamily="34" charset="0"/>
                <a:cs typeface="Arial" pitchFamily="34" charset="0"/>
              </a:rPr>
              <a:t>://www.scielo.br/scielo.php?sc</a:t>
            </a:r>
          </a:p>
          <a:p>
            <a:pPr marL="0" indent="0" algn="just">
              <a:buNone/>
            </a:pPr>
            <a:r>
              <a:rPr lang="en-US" sz="5600" dirty="0" err="1">
                <a:latin typeface="Arial" pitchFamily="34" charset="0"/>
                <a:cs typeface="Arial" pitchFamily="34" charset="0"/>
              </a:rPr>
              <a:t>ript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sci_arttext&amp;pi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=S1414-81452010000300025&amp;lng=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en&amp;nrm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iso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&gt;. </a:t>
            </a:r>
            <a:r>
              <a:rPr lang="pt-BR" sz="5600" dirty="0">
                <a:latin typeface="Arial" pitchFamily="34" charset="0"/>
                <a:cs typeface="Arial" pitchFamily="34" charset="0"/>
              </a:rPr>
              <a:t>Acesso em 03 Nov.2019.http://dx.doi.org/10.1590/S1414-81452010000300025.</a:t>
            </a:r>
          </a:p>
          <a:p>
            <a:pPr marL="0" indent="0">
              <a:buNone/>
            </a:pPr>
            <a:r>
              <a:rPr lang="pt-BR" sz="5600" dirty="0">
                <a:latin typeface="Baskerville Old Face" pitchFamily="18" charset="0"/>
              </a:rPr>
              <a:t> </a:t>
            </a:r>
          </a:p>
          <a:p>
            <a:endParaRPr lang="pt-BR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9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askerville Old Face" pitchFamily="18" charset="0"/>
              </a:rPr>
              <a:t>Agradecimentos</a:t>
            </a:r>
            <a:endParaRPr lang="pt-BR" dirty="0">
              <a:latin typeface="Baskerville Old Fac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>
                <a:latin typeface="Baskerville Old Face" pitchFamily="18" charset="0"/>
              </a:rPr>
              <a:t>Agradeço a Deus pelos dons que me deu nesta existência que serviram na realização deste projeto</a:t>
            </a:r>
            <a:r>
              <a:rPr lang="pt-BR" sz="2400" dirty="0" smtClean="0">
                <a:latin typeface="Baskerville Old Face" pitchFamily="18" charset="0"/>
              </a:rPr>
              <a:t>.</a:t>
            </a:r>
            <a:r>
              <a:rPr lang="pt-BR" sz="2400" dirty="0">
                <a:latin typeface="Baskerville Old Face" pitchFamily="18" charset="0"/>
              </a:rPr>
              <a:t> Deus esteve ao meu lado e me deu força, ânimo e crença para não desistir e continuar lutando por este meu sonho e objetivo de vida. A Ele eu devo minha gratidão.</a:t>
            </a:r>
          </a:p>
          <a:p>
            <a:pPr marL="0" indent="0" algn="just">
              <a:buNone/>
            </a:pPr>
            <a:r>
              <a:rPr lang="pt-BR" sz="2400" dirty="0">
                <a:latin typeface="Baskerville Old Face" pitchFamily="18" charset="0"/>
              </a:rPr>
              <a:t>Sou </a:t>
            </a:r>
            <a:r>
              <a:rPr lang="pt-BR" sz="2400" dirty="0" smtClean="0">
                <a:latin typeface="Baskerville Old Face" pitchFamily="18" charset="0"/>
              </a:rPr>
              <a:t>grata </a:t>
            </a:r>
            <a:r>
              <a:rPr lang="pt-BR" sz="2400" dirty="0">
                <a:latin typeface="Baskerville Old Face" pitchFamily="18" charset="0"/>
              </a:rPr>
              <a:t>aos meus </a:t>
            </a:r>
            <a:r>
              <a:rPr lang="pt-BR" sz="2400" dirty="0" smtClean="0">
                <a:latin typeface="Baskerville Old Face" pitchFamily="18" charset="0"/>
              </a:rPr>
              <a:t>Pais </a:t>
            </a:r>
            <a:r>
              <a:rPr lang="pt-BR" sz="2400" dirty="0">
                <a:latin typeface="Baskerville Old Face" pitchFamily="18" charset="0"/>
              </a:rPr>
              <a:t>por sempre me incentivarem e acreditarem que eu seria capaz de superar </a:t>
            </a:r>
            <a:r>
              <a:rPr lang="pt-BR" sz="2400" dirty="0" smtClean="0">
                <a:latin typeface="Baskerville Old Face" pitchFamily="18" charset="0"/>
              </a:rPr>
              <a:t>todos os </a:t>
            </a:r>
            <a:r>
              <a:rPr lang="pt-BR" sz="2400" dirty="0">
                <a:latin typeface="Baskerville Old Face" pitchFamily="18" charset="0"/>
              </a:rPr>
              <a:t>obstáculos que a vida me apresentou.</a:t>
            </a:r>
          </a:p>
          <a:p>
            <a:pPr marL="0" indent="0" algn="just">
              <a:buNone/>
            </a:pPr>
            <a:r>
              <a:rPr lang="pt-BR" sz="2400" dirty="0">
                <a:latin typeface="Baskerville Old Face" pitchFamily="18" charset="0"/>
              </a:rPr>
              <a:t>Agradeço à minha orientadora, </a:t>
            </a:r>
            <a:r>
              <a:rPr lang="pt-BR" sz="2400" dirty="0" err="1" smtClean="0">
                <a:latin typeface="Baskerville Old Face" pitchFamily="18" charset="0"/>
              </a:rPr>
              <a:t>Elizaine</a:t>
            </a:r>
            <a:r>
              <a:rPr lang="pt-BR" sz="2400" dirty="0" smtClean="0">
                <a:latin typeface="Baskerville Old Face" pitchFamily="18" charset="0"/>
              </a:rPr>
              <a:t> por </a:t>
            </a:r>
            <a:r>
              <a:rPr lang="pt-BR" sz="2400" dirty="0">
                <a:latin typeface="Baskerville Old Face" pitchFamily="18" charset="0"/>
              </a:rPr>
              <a:t>sempre estar presente para indicar a direção correta que o trabalho deveria tomar</a:t>
            </a:r>
            <a:r>
              <a:rPr lang="pt-BR" sz="2400" dirty="0" smtClean="0">
                <a:latin typeface="Baskerville Old Face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sz="2400" dirty="0">
                <a:latin typeface="Baskerville Old Face" pitchFamily="18" charset="0"/>
              </a:rPr>
              <a:t>A</a:t>
            </a:r>
            <a:r>
              <a:rPr lang="pt-BR" sz="2400" dirty="0" smtClean="0">
                <a:latin typeface="Baskerville Old Face" pitchFamily="18" charset="0"/>
              </a:rPr>
              <a:t>gradeço ao meu esposo pela compreensão e paciência demostrada durante o período do meu projeto.</a:t>
            </a:r>
            <a:r>
              <a:rPr lang="pt-BR" sz="2400" dirty="0">
                <a:latin typeface="Baskerville Old Face" pitchFamily="18" charset="0"/>
              </a:rPr>
              <a:t> </a:t>
            </a:r>
            <a:endParaRPr lang="pt-BR" sz="2400" dirty="0" smtClean="0">
              <a:latin typeface="Baskerville Old Face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Baskerville Old Face" pitchFamily="18" charset="0"/>
              </a:rPr>
              <a:t>E agradeço </a:t>
            </a:r>
            <a:r>
              <a:rPr lang="pt-BR" sz="2400" dirty="0">
                <a:latin typeface="Baskerville Old Face" pitchFamily="18" charset="0"/>
              </a:rPr>
              <a:t>toda a equipe acadêmica de Enfermagem da Faculdade Patos de Minas.</a:t>
            </a:r>
          </a:p>
          <a:p>
            <a:pPr marL="0" indent="0" algn="just">
              <a:buNone/>
            </a:pPr>
            <a:endParaRPr lang="pt-BR" sz="2400" dirty="0" smtClean="0">
              <a:latin typeface="Baskerville Old Face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Baskerville Old Face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Baskerville Old Face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7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Justificativa</a:t>
            </a:r>
            <a:endParaRPr lang="pt-BR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7931224" cy="525658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dirty="0"/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escolha desse tema, se deu após muitas reflexões e observação de mais variadas situações , onde visa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avaliar como estão sendo cuidados os idosos relacionados a seus mal tratos. E a partir disto sugerir as intervenções de Enfermagem para que melhore a qualidade de vida destes idosos. </a:t>
            </a:r>
          </a:p>
          <a:p>
            <a:pPr>
              <a:buFont typeface="Wingdings" pitchFamily="2" charset="2"/>
              <a:buChar char="v"/>
            </a:pPr>
            <a:endParaRPr lang="pt-BR" sz="2800" dirty="0">
              <a:latin typeface="Baskerville Old Fac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5739838" cy="258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41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r>
              <a:rPr lang="pt-BR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4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352928" cy="51125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metodologia utilizada nesse estudo foi a de revisão bibliográfica com abordagem descritiva e qualitativa, por meio de conteúdo científico que se refere ao tema proposto e indexado na base de dados da SCIELO, BVS,BIREME e GOOGLE acadêmico  e no acervo da Biblioteca da Faculdade Patos de Minas entre os  anos  de 2007 a  2019. Para busca dos conteúdos foram utilizados como descritores as palavras: Terceira idade, Violência, Maus Tratos, Enfermagem</a:t>
            </a:r>
            <a:r>
              <a:rPr lang="pt-BR" dirty="0">
                <a:latin typeface="Baskerville Old Face" pitchFamily="18" charset="0"/>
              </a:rPr>
              <a:t>. </a:t>
            </a:r>
          </a:p>
          <a:p>
            <a:endParaRPr lang="pt-BR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1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620000" cy="11430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 </a:t>
            </a:r>
            <a:endParaRPr lang="pt-BR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velhice é uma etapa da vida, parte integrante de um ciclo natural, constituindo-se como uma experiência única e diferenciada.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996952"/>
            <a:ext cx="616179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8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310758"/>
            <a:ext cx="8676456" cy="62158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envelhecimento é um processo complexo, resultante da ação do tempo que interfere nas estruturas físicas, fisiológicas, psicológica, emocional e social de cada indivíduo. </a:t>
            </a:r>
          </a:p>
          <a:p>
            <a:pPr algn="just">
              <a:buFont typeface="Wingdings" pitchFamily="2" charset="2"/>
              <a:buChar char="v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1"/>
            <a:ext cx="5725617" cy="38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33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97666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 aumento do número de idoso e a maior vulnerabilidade a doenças crônica-degenerativas impõe a necessidade  de rediscutir a atenção saúde do idoso, visando programar ações preventivas e promocionais além de orientações aos próprios idosos, aos familiares, e aos “cuidadores” e á comunidade em geral, buscando a permanência deste em seu meio, mantendo sua autonomia e independência.  </a:t>
            </a: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153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400" dirty="0" smtClean="0">
                <a:latin typeface="Arial" pitchFamily="34" charset="0"/>
                <a:cs typeface="Arial" pitchFamily="34" charset="0"/>
              </a:rPr>
              <a:t>Violência na Terceira Idade</a:t>
            </a:r>
            <a:endParaRPr lang="pt-BR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112568"/>
          </a:xfrm>
        </p:spPr>
        <p:txBody>
          <a:bodyPr numCol="2"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violência contra o idoso é definida pela Organização Mundial da Saúde (OMS). 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ato de violência praticada em âmbito nacional e mesmo mundial, de fato é preocupante, e é considerada atos e ações de forma omissa e que por vezes levar a agressão física e psicológica desse vulnerável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999" y="1844824"/>
            <a:ext cx="370347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7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476672"/>
            <a:ext cx="8579296" cy="5649491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Ainda, mostra-se ser um grande agravo camuflado na sociedade.</a:t>
            </a: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Somente neste último ano foram registradas 32.632 denúncias de agressões contra os idosos.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32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1131</Words>
  <Application>Microsoft Office PowerPoint</Application>
  <PresentationFormat>Apresentação na tela (4:3)</PresentationFormat>
  <Paragraphs>114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Violência na Terceira Idade:</vt:lpstr>
      <vt:lpstr>Objetivo</vt:lpstr>
      <vt:lpstr>Justificativa</vt:lpstr>
      <vt:lpstr>Metodologia </vt:lpstr>
      <vt:lpstr>Introdução </vt:lpstr>
      <vt:lpstr>Apresentação do PowerPoint</vt:lpstr>
      <vt:lpstr>Apresentação do PowerPoint</vt:lpstr>
      <vt:lpstr>Violência na Terceira Idade</vt:lpstr>
      <vt:lpstr>Apresentação do PowerPoint</vt:lpstr>
      <vt:lpstr>Apresentação do PowerPoint</vt:lpstr>
      <vt:lpstr>Apresentação do PowerPoint</vt:lpstr>
      <vt:lpstr>PRINCIPAIS TIPOS DE VIOLÊNCIA QUE ACOMETEM OS IDOSOS E AS LEIS DE PROTEÇÃO AO IDOSO </vt:lpstr>
      <vt:lpstr>Apresentação do PowerPoint</vt:lpstr>
      <vt:lpstr>Apresentação do PowerPoint</vt:lpstr>
      <vt:lpstr>Apresentação do PowerPoint</vt:lpstr>
      <vt:lpstr>O ENFERMEIRO E A SUA ATUAÇÃO NO COMBATE A VIOLÊNCIA AO IDOSO</vt:lpstr>
      <vt:lpstr>Apresentação do PowerPoint</vt:lpstr>
      <vt:lpstr>Referencias Bibliográficas    </vt:lpstr>
      <vt:lpstr>Apresentação do PowerPoint</vt:lpstr>
      <vt:lpstr>Apresentação do PowerPoint</vt:lpstr>
      <vt:lpstr>Apresentação do PowerPoint</vt:lpstr>
      <vt:lpstr>Apresentação do PowerPoint</vt:lpstr>
      <vt:lpstr>Agradecimentos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Violência na Terceira Idade</dc:title>
  <dc:creator>Admin</dc:creator>
  <cp:lastModifiedBy>Admin</cp:lastModifiedBy>
  <cp:revision>80</cp:revision>
  <dcterms:created xsi:type="dcterms:W3CDTF">2019-09-23T15:47:02Z</dcterms:created>
  <dcterms:modified xsi:type="dcterms:W3CDTF">2019-11-14T17:15:03Z</dcterms:modified>
</cp:coreProperties>
</file>