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CBBB-7BA7-4A81-AFC4-5126932BE9A8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C992E-B4E5-4DAC-85AF-06E4C95B6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51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C992E-B4E5-4DAC-85AF-06E4C95B682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88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08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81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0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80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92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5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29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10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2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8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58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3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25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31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504D-2105-4C2C-B539-43414580979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4548A7-12DC-4DD1-A97B-4580AEE332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09343-AD30-4471-A9D8-12443EDC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6" y="5224943"/>
            <a:ext cx="8911687" cy="128089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Graduando(a): Cristiane Sandra da Silva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Orientador (a):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Driele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Scheneidereit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Sant´ana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931B4-48E7-4E88-814B-0D34E135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266" y="2119951"/>
            <a:ext cx="8915400" cy="1652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USO DA TERAPIA COM CÉLULAS TRONCO PARA A CORREÇÃO DE SEQUELAS NEUROLÓGICAS CAUSADA PELA CINOMOSE CANINA: UMA REVISÃO SISTEMÁTICA DA LITERATURA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C1B82-BF61-45C2-8D85-0278A762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492" y="119143"/>
            <a:ext cx="8911687" cy="1280890"/>
          </a:xfrm>
        </p:spPr>
        <p:txBody>
          <a:bodyPr>
            <a:noAutofit/>
          </a:bodyPr>
          <a:lstStyle/>
          <a:p>
            <a:r>
              <a:rPr lang="pt-BR" sz="2800" dirty="0"/>
              <a:t>LESÕES E/OU SEQUELAS NEUROLÓGICAS CAUSADAS PELO VÍRUS DA CINOMOSE </a:t>
            </a:r>
            <a:r>
              <a:rPr lang="pt-BR" sz="2800" dirty="0" smtClean="0"/>
              <a:t>CANINA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A99A98-5355-4198-802B-BA870530E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44" y="1105469"/>
            <a:ext cx="10371848" cy="4751162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vírus da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cinomose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canina atinge o encéfalo, resultando em lesões degenerativas e/ou inflamatórias do Sistema Nervoso Central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6" y="1794484"/>
            <a:ext cx="7380437" cy="49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/>
              <a:t>LESÕES E/OU SEQUELAS NEUROLÓGICAS CAUSADAS PELO VÍRUS DA CINOMOSE </a:t>
            </a:r>
            <a:r>
              <a:rPr lang="pt-BR" sz="3100" dirty="0" smtClean="0"/>
              <a:t>CANINA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Sinais </a:t>
            </a:r>
            <a:r>
              <a:rPr lang="pt-BR" dirty="0"/>
              <a:t>clínicos </a:t>
            </a:r>
            <a:endParaRPr lang="pt-BR" dirty="0" smtClean="0"/>
          </a:p>
          <a:p>
            <a:r>
              <a:rPr lang="pt-BR" dirty="0" smtClean="0"/>
              <a:t>Paraplegia</a:t>
            </a:r>
          </a:p>
          <a:p>
            <a:r>
              <a:rPr lang="pt-BR" dirty="0" err="1" smtClean="0"/>
              <a:t>Hiperestesia</a:t>
            </a:r>
            <a:endParaRPr lang="pt-BR" dirty="0" smtClean="0"/>
          </a:p>
          <a:p>
            <a:r>
              <a:rPr lang="pt-BR" dirty="0" smtClean="0"/>
              <a:t>Tremores</a:t>
            </a:r>
          </a:p>
          <a:p>
            <a:r>
              <a:rPr lang="pt-BR" dirty="0" smtClean="0"/>
              <a:t>Andar </a:t>
            </a:r>
            <a:r>
              <a:rPr lang="pt-BR" dirty="0"/>
              <a:t>em </a:t>
            </a:r>
            <a:r>
              <a:rPr lang="pt-BR" dirty="0" smtClean="0"/>
              <a:t>círculos</a:t>
            </a:r>
            <a:endParaRPr lang="pt-BR" dirty="0"/>
          </a:p>
          <a:p>
            <a:r>
              <a:rPr lang="pt-BR" dirty="0" smtClean="0"/>
              <a:t>Convulsões </a:t>
            </a:r>
            <a:r>
              <a:rPr lang="pt-BR" dirty="0"/>
              <a:t>parciais e generalizadas </a:t>
            </a:r>
            <a:endParaRPr lang="pt-BR" dirty="0" smtClean="0"/>
          </a:p>
          <a:p>
            <a:r>
              <a:rPr lang="pt-BR" dirty="0" err="1"/>
              <a:t>M</a:t>
            </a:r>
            <a:r>
              <a:rPr lang="pt-BR" dirty="0" err="1" smtClean="0"/>
              <a:t>ioclonias</a:t>
            </a:r>
            <a:r>
              <a:rPr lang="pt-BR" dirty="0" smtClean="0"/>
              <a:t> (</a:t>
            </a:r>
            <a:r>
              <a:rPr lang="pt-BR" dirty="0" err="1" smtClean="0"/>
              <a:t>patognomônicas</a:t>
            </a:r>
            <a:r>
              <a:rPr lang="pt-BR" dirty="0" smtClean="0"/>
              <a:t> </a:t>
            </a:r>
            <a:r>
              <a:rPr lang="pt-BR" dirty="0"/>
              <a:t>da </a:t>
            </a:r>
            <a:r>
              <a:rPr lang="pt-BR" dirty="0" err="1"/>
              <a:t>cinomose</a:t>
            </a:r>
            <a:r>
              <a:rPr lang="pt-BR" dirty="0"/>
              <a:t> </a:t>
            </a:r>
            <a:r>
              <a:rPr lang="pt-BR" dirty="0" smtClean="0"/>
              <a:t>canina)</a:t>
            </a:r>
            <a:r>
              <a:rPr lang="pt-BR" dirty="0"/>
              <a:t> . (SANTOS, et al., </a:t>
            </a:r>
            <a:r>
              <a:rPr lang="pt-BR" dirty="0" smtClean="0"/>
              <a:t>2010)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633" y="39721"/>
            <a:ext cx="9294388" cy="50521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68991" y="5281685"/>
            <a:ext cx="10768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https</a:t>
            </a:r>
            <a:r>
              <a:rPr lang="pt-BR" dirty="0"/>
              <a:t>://www.google.com/url?sa=i&amp;url=https%3A%2F%2Fwww.vetsmart.com.br%2Fcg%2Festudo%2F13904%2Fboletim-tecnico-cinomose-ha-algo-de-novo&amp;psig=AOvVaw3-l2kc9ywI15GWeLBVvXXO&amp;ust=1606584405395000&amp;source=images&amp;cd=vfe&amp;ved=0CA0QjhxqFwoTCIj8wpmfo-0CFQAAAAAdAAAAABAD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9685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299" y="750628"/>
            <a:ext cx="8665632" cy="47685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64776" y="5645734"/>
            <a:ext cx="938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https</a:t>
            </a:r>
            <a:r>
              <a:rPr lang="pt-BR" dirty="0" smtClean="0"/>
              <a:t> ://</a:t>
            </a:r>
            <a:r>
              <a:rPr lang="pt-BR" dirty="0"/>
              <a:t>maricainfo.com/2020/01/23/marica-prefeitura-emite-comunicado-sobre-casos-de-cinomose-canina.html</a:t>
            </a:r>
          </a:p>
        </p:txBody>
      </p:sp>
    </p:spTree>
    <p:extLst>
      <p:ext uri="{BB962C8B-B14F-4D97-AF65-F5344CB8AC3E}">
        <p14:creationId xmlns:p14="http://schemas.microsoft.com/office/powerpoint/2010/main" val="3564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149" y="162445"/>
            <a:ext cx="6822678" cy="511042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90459" y="54575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Figura 1: Animal com </a:t>
            </a:r>
            <a:r>
              <a:rPr lang="pt-BR" dirty="0" err="1"/>
              <a:t>seqüela</a:t>
            </a:r>
            <a:r>
              <a:rPr lang="pt-BR" dirty="0"/>
              <a:t> recente de </a:t>
            </a:r>
            <a:r>
              <a:rPr lang="pt-BR" dirty="0" err="1"/>
              <a:t>cinomose</a:t>
            </a:r>
            <a:r>
              <a:rPr lang="pt-BR" dirty="0"/>
              <a:t> canina, apresentando paraplegia e </a:t>
            </a:r>
            <a:r>
              <a:rPr lang="pt-BR" dirty="0" err="1"/>
              <a:t>incoodenação</a:t>
            </a:r>
            <a:r>
              <a:rPr lang="pt-BR" dirty="0"/>
              <a:t> de membros pélvicos, com visível atrofia muscular.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86719" y="5312241"/>
            <a:ext cx="501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http://www.celltrovet.com.br/casos/31.pdf</a:t>
            </a:r>
          </a:p>
        </p:txBody>
      </p:sp>
    </p:spTree>
    <p:extLst>
      <p:ext uri="{BB962C8B-B14F-4D97-AF65-F5344CB8AC3E}">
        <p14:creationId xmlns:p14="http://schemas.microsoft.com/office/powerpoint/2010/main" val="28037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10" y="293895"/>
            <a:ext cx="7465064" cy="590087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91701" y="6155655"/>
            <a:ext cx="501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http://www.celltrovet.com.br/casos/31.pdf</a:t>
            </a:r>
          </a:p>
        </p:txBody>
      </p:sp>
    </p:spTree>
    <p:extLst>
      <p:ext uri="{BB962C8B-B14F-4D97-AF65-F5344CB8AC3E}">
        <p14:creationId xmlns:p14="http://schemas.microsoft.com/office/powerpoint/2010/main" val="3198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3" y="237771"/>
            <a:ext cx="7391155" cy="63547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79089" y="6421707"/>
            <a:ext cx="501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http://www.celltrovet.com.br/casos/31.pdf</a:t>
            </a:r>
          </a:p>
        </p:txBody>
      </p:sp>
    </p:spTree>
    <p:extLst>
      <p:ext uri="{BB962C8B-B14F-4D97-AF65-F5344CB8AC3E}">
        <p14:creationId xmlns:p14="http://schemas.microsoft.com/office/powerpoint/2010/main" val="4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403" y="154695"/>
            <a:ext cx="7506268" cy="65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23" y="167577"/>
            <a:ext cx="7177421" cy="64519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79089" y="6250237"/>
            <a:ext cx="501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http://www.celltrovet.com.br/casos/31.pdf</a:t>
            </a:r>
          </a:p>
        </p:txBody>
      </p:sp>
    </p:spTree>
    <p:extLst>
      <p:ext uri="{BB962C8B-B14F-4D97-AF65-F5344CB8AC3E}">
        <p14:creationId xmlns:p14="http://schemas.microsoft.com/office/powerpoint/2010/main" val="35812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Coleta de Células Tronco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4076088" cy="33735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419" y="1905000"/>
            <a:ext cx="3864508" cy="337358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435927" y="55027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http://blogs.diariodonordeste.com.br/bemestarpet/geral/veterinario-faz-tratamento-pioneiro-com-celulas-tronco-em-caes-no-ceara/</a:t>
            </a:r>
          </a:p>
        </p:txBody>
      </p:sp>
    </p:spTree>
    <p:extLst>
      <p:ext uri="{BB962C8B-B14F-4D97-AF65-F5344CB8AC3E}">
        <p14:creationId xmlns:p14="http://schemas.microsoft.com/office/powerpoint/2010/main" val="752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5843E-C833-423E-BBAC-AE277163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D9B91D-9066-40BA-9576-3DDDE3BE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176" y="1905000"/>
            <a:ext cx="9225436" cy="40062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Abordar a utilização das células tronco como terapia para uma possível regeneração neural, quando advindas de sequelas causadas pela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Cinomose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canina, sendo assim trazer pesquisas dentro do assunto e seus resultados afim de se verificar o quão promissor se torna sua utilização como terapia para tal patologia.</a:t>
            </a:r>
          </a:p>
        </p:txBody>
      </p:sp>
    </p:spTree>
    <p:extLst>
      <p:ext uri="{BB962C8B-B14F-4D97-AF65-F5344CB8AC3E}">
        <p14:creationId xmlns:p14="http://schemas.microsoft.com/office/powerpoint/2010/main" val="14382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4E334-07AE-41A8-8D31-03C917DE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07D09-A9A7-4F45-8D2E-3D4BDC7F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Pinheiro (2014) concluiu em sua pesquisa que faz necessário, estudos posteriores que selecionem animais na fase crônica da doença,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devido à estabilização do quadro clínico e às características celulares das células-tronco, que podem se tornar um potencial método de controle do processo inflamatório sistêmico causado pelo vírus da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cinomose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bem como promotor da reparação de células e tecidos lesionados pela injúria viral direta, através da diferenciação e repovoamento de células danificadas, restaurando a integridade e funcionalidade do Sistema Nervoso Central (SNC).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9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31C51-2893-4F8A-9891-E0490863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0DA9A7-BBE3-470E-BAC7-62F9F4C8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9117684" cy="4280079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(2010) chegou a sua conclusão de que este protocolo se mostrou bastante promissor para o tratamento de sequelas neurológicas da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cinomose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canina.</a:t>
            </a: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Otero (2005)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Apesar dos resultados serem animadores é importante que se iniciem no país estudos básicos e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clínicos com células tronco embrionárias que poderão representar uma fonte importante de células para futuras terapias celulares.  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</a:t>
            </a:r>
            <a:r>
              <a:rPr lang="pt-B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al.,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(2015)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resultados observados foram diminuição das alterações neurológicas e melhora na qualidade de vida dos animais.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Amorim,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Baldotto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(2019)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conclui-se que a via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intratecal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o transplante das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alogênicas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cães é viável e segura, pois demonstrou ser minimamente invasiva, rápida e permite transplantar um grande número de células no espaço subaracnóideo e mostraram ser efetivas na melhora dos sinais clínicos.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2EAAE-B1CA-40F8-B1BB-625695F6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1A607-3DAE-436D-86DD-4BFC4CF3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oi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possível observar que a utilização das células tronco para regeneração neural trouxe resultados satisfatórios, principalmente em animais que se 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encontram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fase crônica da 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doença.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5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B32BA-76EA-4832-92DA-B4EEE61D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899CA7-A4DB-45C8-A48C-436787DF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glórias sem sacrifícios, e não há sacrifícios sem glórias</a:t>
            </a:r>
            <a:r>
              <a:rPr lang="pt-BR" dirty="0" smtClean="0"/>
              <a:t>...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094D4-44D8-480F-BCE8-9D0B0F37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D0FFA-0373-4923-BE3F-1F8ED812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285750" algn="just">
              <a:lnSpc>
                <a:spcPct val="150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hegar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uma possível conclusão se tal terapia é promissora ou não e o nível que anda tais estudos, levando em consideração que as pesquisas ainda estão em desenvolvimento. </a:t>
            </a:r>
            <a:endParaRPr lang="pt-BR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50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scutir o tema,  impulsionar pesquisas e incentivar profissionais a abordar o tema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0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49FD1-19AA-48E2-8390-60BC5676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3234C-DDFD-43F3-940D-4A053F60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oi realizada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uma pesquisa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minuciosa em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artigos científicos nacionais e internacionais em bases de dados como: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Scielo</a:t>
            </a:r>
            <a:r>
              <a:rPr lang="pt-BR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t-BR" sz="24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Google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acadêmico e Revistas veterinárias.</a:t>
            </a: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resultados estão apresentados em forma de discussões sistemáticas da literatura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179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43C58-6867-46B3-A771-E1D8899F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AFF10-1F02-419E-88CF-DDEE3D04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Célula-tronco é de origem embrionária, fetal ou adulto, capaz de se dividir indefinidamente. Todas as células-tronco, independentemente de sua origem, possuem três características que as diferenciam dos outros tipos celulares, são células indiferenciadas e não especializadas; ou seja, são capazes de se dividir e se autorrenovar indefinidamente; sendo então  capazes de se diferenciar em células especializadas quando são submetidas a certas condições fisiológicas ou experimentais.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(DULLEY, FREDERICO, ODONGOI, 2009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células-tronco classifica-se em função da sua origem ou de sua capacidade de diferenciação, em embrionárias e não-embrionárias, </a:t>
            </a:r>
            <a:r>
              <a:rPr lang="pt-BR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totipotentes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pluripotentes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multipotentes, respectivamente.  </a:t>
            </a:r>
            <a:r>
              <a:rPr lang="pt-BR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(DULLEY, FREDERICO, ODONGOI, 2009)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743E4-C1FC-40A1-8A31-CC8E9099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692" y="667611"/>
            <a:ext cx="4142726" cy="354167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otencialização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 células-tronco</a:t>
            </a:r>
            <a:endParaRPr lang="pt-BR" sz="1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0D4875B-9D6C-419E-ACF5-59BC10C85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518138"/>
              </p:ext>
            </p:extLst>
          </p:nvPr>
        </p:nvGraphicFramePr>
        <p:xfrm>
          <a:off x="2584360" y="1241944"/>
          <a:ext cx="7439718" cy="4839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859">
                  <a:extLst>
                    <a:ext uri="{9D8B030D-6E8A-4147-A177-3AD203B41FA5}">
                      <a16:colId xmlns:a16="http://schemas.microsoft.com/office/drawing/2014/main" val="1657433205"/>
                    </a:ext>
                  </a:extLst>
                </a:gridCol>
                <a:gridCol w="3719859">
                  <a:extLst>
                    <a:ext uri="{9D8B030D-6E8A-4147-A177-3AD203B41FA5}">
                      <a16:colId xmlns:a16="http://schemas.microsoft.com/office/drawing/2014/main" val="2470864358"/>
                    </a:ext>
                  </a:extLst>
                </a:gridCol>
              </a:tblGrid>
              <a:tr h="616211">
                <a:tc>
                  <a:txBody>
                    <a:bodyPr/>
                    <a:lstStyle/>
                    <a:p>
                      <a:pPr indent="108458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indent="1084580" algn="just">
                        <a:lnSpc>
                          <a:spcPct val="150000"/>
                        </a:lnSpc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desenvolvimento celular </a:t>
                      </a:r>
                    </a:p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416903094"/>
                  </a:ext>
                </a:extLst>
              </a:tr>
              <a:tr h="1044282"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Totipotentes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Capazes de se dividir e produzir todas as células diferenciadas no organismo, incluindo os tecidos extraembrionários.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3334883155"/>
                  </a:ext>
                </a:extLst>
              </a:tr>
              <a:tr h="1258318"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Pluripotentes 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Conseguem se diferenciar em todos os tecidos adultos, exceto a placenta e os anexos embrionários.</a:t>
                      </a:r>
                    </a:p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52033999"/>
                  </a:ext>
                </a:extLst>
              </a:tr>
              <a:tr h="1044282"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Pluripotentes induzidas ou Reprogramadas 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Células-tronco somáticas que têm sua potência aumentada através de reprogramação molecular.</a:t>
                      </a:r>
                    </a:p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3024231605"/>
                  </a:ext>
                </a:extLst>
              </a:tr>
              <a:tr h="616211"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Multipotentes 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indent="108077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Capazes de formar vários tipos de células da linhagem </a:t>
                      </a: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mesodermal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88808015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603D713-5C78-4093-9D3E-0027301E0170}"/>
              </a:ext>
            </a:extLst>
          </p:cNvPr>
          <p:cNvSpPr txBox="1"/>
          <p:nvPr/>
        </p:nvSpPr>
        <p:spPr>
          <a:xfrm>
            <a:off x="2915982" y="6013305"/>
            <a:ext cx="609814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4240" algn="ctr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 </a:t>
            </a:r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(DIAS, 2014)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élulas-Tronco - RNTC - Rede Nacional de Terapia Celular">
            <a:extLst>
              <a:ext uri="{FF2B5EF4-FFF2-40B4-BE49-F238E27FC236}">
                <a16:creationId xmlns:a16="http://schemas.microsoft.com/office/drawing/2014/main" id="{C79EFCBA-253D-4D40-8679-11042A2B13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85" y="1319180"/>
            <a:ext cx="5084830" cy="3943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028AB6-C512-45AA-9E00-343743205300}"/>
              </a:ext>
            </a:extLst>
          </p:cNvPr>
          <p:cNvSpPr txBox="1"/>
          <p:nvPr/>
        </p:nvSpPr>
        <p:spPr>
          <a:xfrm>
            <a:off x="3863663" y="793055"/>
            <a:ext cx="494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Figura 1:Replicação e Diferenciação Celular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87B7EC-20FC-44DA-AD6B-F79ACB9BDE65}"/>
              </a:ext>
            </a:extLst>
          </p:cNvPr>
          <p:cNvSpPr txBox="1"/>
          <p:nvPr/>
        </p:nvSpPr>
        <p:spPr>
          <a:xfrm>
            <a:off x="3357006" y="5419212"/>
            <a:ext cx="5683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800" i="1" dirty="0" err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Fonte:https</a:t>
            </a:r>
            <a:r>
              <a:rPr lang="pt-BR" sz="1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://lh3.googleusercontent.com/proxy/i_uEn1gszyphJQZlzl4xfPgvaHzge4E2ZS6vARoisEjvYyEwOTzIZdw--7TxgaPlb0kgpfzi4od4XN_-TiU4CRyj-7yNxplUW_RSkGFjD47fYwLLhKI</a:t>
            </a:r>
            <a:endParaRPr lang="pt-BR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54F3D-532A-4526-A231-79E81BC8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3" y="327653"/>
            <a:ext cx="8915400" cy="30859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25AE36-600A-4E64-BE71-02891486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743" y="1064525"/>
            <a:ext cx="9634869" cy="4846697"/>
          </a:xfrm>
        </p:spPr>
        <p:txBody>
          <a:bodyPr/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CÉLULAS TRONCO EMBRIONÁRIAS E ADULTAS</a:t>
            </a:r>
          </a:p>
          <a:p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CÉLULAS TRONCO HEMATOPOIÉTICAS E MESENQUIMAIS</a:t>
            </a:r>
          </a:p>
          <a:p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CÉLULAS TRONCO NEURAIS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19" y="2325309"/>
            <a:ext cx="5905500" cy="43910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11019" y="5516005"/>
            <a:ext cx="325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http://educacao.globo.com/biologia/assunto/genetica/celulas-tronco.html</a:t>
            </a:r>
          </a:p>
        </p:txBody>
      </p:sp>
    </p:spTree>
    <p:extLst>
      <p:ext uri="{BB962C8B-B14F-4D97-AF65-F5344CB8AC3E}">
        <p14:creationId xmlns:p14="http://schemas.microsoft.com/office/powerpoint/2010/main" val="40491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5148E-7379-4A88-B400-EBAD19E4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075AD1-B9E1-4467-8ECD-F614E3F1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acordo com uma pesquisa feita pela QY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Research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sobre o mercado global de pesquisa em células-tronco a indústria foi avaliada então em US$ 290 milhões em 2017, com uma perspectiva para chegar a US$ 610 milhões até o fim de 2025. </a:t>
            </a: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Entretanto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há alguns impedimentos que ainda seguram as rédeas do mercado, como além da desinformação acerca do tema e a falta de adequação de infraestrutura para o desenvolvimento de algumas atividades. (COZER, 2019)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320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4995</TotalTime>
  <Words>732</Words>
  <Application>Microsoft Office PowerPoint</Application>
  <PresentationFormat>Widescreen</PresentationFormat>
  <Paragraphs>71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Cacho</vt:lpstr>
      <vt:lpstr>Graduando(a): Cristiane Sandra da Silva Orientador (a): Msc. Driele Scheneidereit Sant´ana</vt:lpstr>
      <vt:lpstr>Justificativa</vt:lpstr>
      <vt:lpstr>Objetivo</vt:lpstr>
      <vt:lpstr>Metodologia</vt:lpstr>
      <vt:lpstr>Contextualização</vt:lpstr>
      <vt:lpstr>Potencialização das células-tronco</vt:lpstr>
      <vt:lpstr>Apresentação do PowerPoint</vt:lpstr>
      <vt:lpstr>Apresentação do PowerPoint</vt:lpstr>
      <vt:lpstr>Apresentação do PowerPoint</vt:lpstr>
      <vt:lpstr>LESÕES E/OU SEQUELAS NEUROLÓGICAS CAUSADAS PELO VÍRUS DA CINOMOSE CANINA </vt:lpstr>
      <vt:lpstr>LESÕES E/OU SEQUELAS NEUROLÓGICAS CAUSADAS PELO VÍRUS DA CINOMOSE CANINA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Coleta de Células Tronco</vt:lpstr>
      <vt:lpstr>Resultados</vt:lpstr>
      <vt:lpstr>Apresentação do PowerPoint</vt:lpstr>
      <vt:lpstr>Considerações Finais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 SANDRA SILVA</dc:creator>
  <cp:lastModifiedBy>CRISTIANE SANDRA SILVA</cp:lastModifiedBy>
  <cp:revision>24</cp:revision>
  <dcterms:created xsi:type="dcterms:W3CDTF">2020-11-24T02:10:38Z</dcterms:created>
  <dcterms:modified xsi:type="dcterms:W3CDTF">2020-12-16T20:35:28Z</dcterms:modified>
</cp:coreProperties>
</file>