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85" r:id="rId3"/>
    <p:sldId id="281" r:id="rId4"/>
    <p:sldId id="286" r:id="rId5"/>
    <p:sldId id="267" r:id="rId6"/>
    <p:sldId id="264" r:id="rId7"/>
    <p:sldId id="265" r:id="rId8"/>
    <p:sldId id="277" r:id="rId9"/>
    <p:sldId id="268" r:id="rId10"/>
    <p:sldId id="287" r:id="rId11"/>
    <p:sldId id="288" r:id="rId12"/>
    <p:sldId id="278" r:id="rId13"/>
    <p:sldId id="289" r:id="rId14"/>
    <p:sldId id="282" r:id="rId15"/>
    <p:sldId id="283" r:id="rId16"/>
    <p:sldId id="260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2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08B88AC-1F5F-437B-A102-39F3907241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1B05A78-3D5E-4E80-B942-D96F229E7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1574800" y="1600200"/>
            <a:ext cx="82931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574800" y="1600200"/>
            <a:ext cx="0" cy="36576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01408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BF2A77-ADEB-4F2C-8BFC-5A3E6993F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354DD2A-5974-4F6B-974E-B6619C248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78742C-1FAE-4C4E-AE89-FF812A7E1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E732F08-1C36-4218-9307-05636865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C447CE4-BFD3-4CEE-8450-A3CA5C71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0798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8999F90-C6A1-424A-AEBC-77BA4627E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A6196D1-DA00-449B-AD22-E38EBDEE5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5EFD365-6C33-402A-9478-4358E4C0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944C7E2-539E-4028-8BBC-3C50C914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476C403-89D0-41F9-95FF-6CD9A3893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8695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423C3E4-142C-422E-B5B4-D10C7DFC5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5DFDFB1-82D4-4E45-83F6-5A13665FB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7" name="Conector reto 6"/>
          <p:cNvCxnSpPr/>
          <p:nvPr userDrawn="1"/>
        </p:nvCxnSpPr>
        <p:spPr>
          <a:xfrm flipV="1">
            <a:off x="838200" y="0"/>
            <a:ext cx="0" cy="685800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7298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C12A2B-2D9D-4E3A-95BC-D7920A44AB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25DF2F6-F9DC-4386-95B7-466CB2DD1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7D7DBD8-9EB3-43EC-97CC-DDF8B8FD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6DC7931-F759-4603-9149-13AE9643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06E1A6B-8155-4875-8C82-96FD3DE5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057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EAD1E2-2643-4A00-A82D-C27F09A9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9C6BA39-8C97-40F7-8EE2-E3BFDA2FF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1A4187A-69E3-4BF0-9D2A-8B95B76C5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935AD34-AB47-498B-B843-DE2E02E9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6D80501-636C-4019-A473-7352FB63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45FFE58-6023-4391-B057-7751E5B8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50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E3D04C-3C86-4D7A-A5F1-28DD481E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DB3BBC7-73A3-4E63-B076-744924F8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2EDB77D-CE39-4403-8ED3-C0991270C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89FC28F-0602-4329-AD75-2DF0BC7B0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ABD7467-91E9-432E-8C63-0B6F2B91D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30AE2C5E-E51D-4E6C-924D-057EAAAF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3EDDA508-44BA-4F89-8401-6FCCB3362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3964117-6213-4AC4-BE8C-91524EDA5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7650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EE647C-E04D-487C-A86F-BA211A0A5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234B5BCE-DEBE-478A-87A8-CC3195B2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DC12D80-2755-4165-94BF-094C0611B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04F20F09-329B-4AF3-83F6-AE98E7CC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237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691DFC4-ED6B-488D-9EAB-1D60CCF8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9841D68C-A7CD-405C-8A92-56CDB47F9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5334CBBD-6D9E-4D4D-A935-BF74B824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746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95115D-71EF-4D4E-A3EE-DB89A37A6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4086112-786B-4ADC-951E-976010B6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407AAD6-4383-45E7-A2AD-9CD78117C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277BE39-8CB2-4890-B5C6-129492B7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8B23062-F650-46C2-90E1-E9D040D1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9A93776-BCA4-47C0-ACA5-FBE39FDF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5731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CE0F53-E1A9-414D-BF31-A9CD2B4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7F513F0F-D6B2-4EAF-B767-9F10FF561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46D03EB-B37D-4054-9DAF-8C4892191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27E1C06-C7B1-4D62-9CCF-1836ED11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1C03D67-B3F3-4823-A984-61C7EF0F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62015E3-ACF0-462E-A63A-A75E1C80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8195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97939" y="426658"/>
            <a:ext cx="1600423" cy="1362265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B9838B36-BD6F-4A51-B0FE-18784ACE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DCE8BC6-AC8C-4481-86F2-1A5F533B7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BFCF61D-B59B-4863-88AA-0AD39D43C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C931-D652-423D-B977-A7B1F79E02CD}" type="datetimeFigureOut">
              <a:rPr lang="pt-BR" smtClean="0"/>
              <a:pPr/>
              <a:t>10/11/2020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2D6F459-D796-4748-8ADB-BFEBFCA07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F23A75A-49FC-43A3-8C41-3DABAE40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1A28-9C41-4517-BA12-AE7D3AB45BC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896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7812" y="2220372"/>
            <a:ext cx="9305879" cy="1633172"/>
          </a:xfrm>
          <a:noFill/>
        </p:spPr>
        <p:txBody>
          <a:bodyPr>
            <a:no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CONTABILIDADE GERENCIAL: suavização do lucro contábil uma análise sob o</a:t>
            </a:r>
            <a:br>
              <a:rPr 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latin typeface="Arial" pitchFamily="34" charset="0"/>
                <a:cs typeface="Arial" pitchFamily="34" charset="0"/>
              </a:rPr>
              <a:t>reconhecimento da perda pelo </a:t>
            </a:r>
            <a:r>
              <a:rPr lang="pt-BR" sz="3200" i="1" dirty="0" err="1" smtClean="0">
                <a:latin typeface="Arial" pitchFamily="34" charset="0"/>
                <a:cs typeface="Arial" pitchFamily="34" charset="0"/>
              </a:rPr>
              <a:t>Impairment</a:t>
            </a:r>
            <a:r>
              <a:rPr lang="pt-BR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i="1" dirty="0" err="1" smtClean="0">
                <a:latin typeface="Arial" pitchFamily="34" charset="0"/>
                <a:cs typeface="Arial" pitchFamily="34" charset="0"/>
              </a:rPr>
              <a:t>Test</a:t>
            </a:r>
            <a:endParaRPr lang="pt-BR" altLang="pt-BR" sz="3200" b="1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69826" y="4378597"/>
            <a:ext cx="7157945" cy="1787071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ct val="0"/>
              </a:spcBef>
            </a:pPr>
            <a:r>
              <a:rPr lang="pt-BR" altLang="pt-BR" sz="7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Isabel Camargo de Amorim</a:t>
            </a:r>
            <a:endParaRPr lang="pt-BR" altLang="pt-BR" sz="70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endParaRPr lang="pt-BR" altLang="pt-BR" sz="70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</a:pPr>
            <a:r>
              <a:rPr lang="pt-BR" altLang="pt-BR" sz="7000" dirty="0" smtClean="0">
                <a:latin typeface="Arial" pitchFamily="34" charset="0"/>
                <a:cs typeface="Arial" pitchFamily="34" charset="0"/>
              </a:rPr>
              <a:t>Orientanda</a:t>
            </a:r>
          </a:p>
          <a:p>
            <a:pPr>
              <a:spcBef>
                <a:spcPct val="0"/>
              </a:spcBef>
            </a:pPr>
            <a:endParaRPr lang="pt-BR" altLang="pt-BR" sz="7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altLang="pt-BR" sz="7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Profª</a:t>
            </a:r>
            <a:r>
              <a:rPr lang="pt-BR" altLang="pt-BR" sz="7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Ms. </a:t>
            </a:r>
            <a:r>
              <a:rPr lang="pt-BR" altLang="pt-BR" sz="7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 Clara Fonseca do Amaral</a:t>
            </a:r>
            <a:endParaRPr lang="pt-BR" altLang="pt-BR" sz="7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altLang="pt-BR" sz="7000" dirty="0" smtClean="0">
                <a:latin typeface="Arial" pitchFamily="34" charset="0"/>
                <a:cs typeface="Arial" pitchFamily="34" charset="0"/>
              </a:rPr>
              <a:t>Orientadora</a:t>
            </a:r>
            <a:endParaRPr lang="pt-BR" altLang="pt-BR" sz="7000" dirty="0">
              <a:latin typeface="Arial" pitchFamily="34" charset="0"/>
              <a:cs typeface="Arial" pitchFamily="34" charset="0"/>
            </a:endParaRPr>
          </a:p>
          <a:p>
            <a:endParaRPr lang="pt-BR" b="1" dirty="0"/>
          </a:p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xmlns="" val="404791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Regressão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457" y="1776549"/>
            <a:ext cx="10515600" cy="4686708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latin typeface="Arial" pitchFamily="34" charset="0"/>
                <a:cs typeface="Arial" pitchFamily="34" charset="0"/>
              </a:rPr>
              <a:t>𝑷𝒆𝒓𝒅𝒂𝒊 = 𝜷𝟎 +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𝜷𝟏𝑺𝒎𝒐𝒐𝒕𝒉𝒊𝒏𝒈𝒊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+ 𝜷𝟐𝒕𝑫𝒖𝒎𝒎𝒚𝑨𝒏𝒐𝒊 + 𝜷𝟑𝒌𝑫𝒖𝒎𝒎𝒚𝑺𝒆𝒕𝒐𝒓𝒊+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𝜺𝒊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que: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err="1" smtClean="0">
                <a:latin typeface="Cambria Math" pitchFamily="18" charset="0"/>
                <a:ea typeface="Cambria Math" pitchFamily="18" charset="0"/>
              </a:rPr>
              <a:t>𝑃𝑒𝑟𝑑𝑎</a:t>
            </a:r>
            <a:r>
              <a:rPr lang="pt-BR" sz="2400" dirty="0" smtClean="0">
                <a:latin typeface="Cambria Math" pitchFamily="18" charset="0"/>
                <a:ea typeface="Cambria Math" pitchFamily="18" charset="0"/>
              </a:rPr>
              <a:t>  </a:t>
            </a:r>
            <a:r>
              <a:rPr lang="ta-IN" sz="2400" dirty="0" smtClean="0">
                <a:latin typeface="Arial" pitchFamily="34" charset="0"/>
              </a:rPr>
              <a:t>=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Reconhecimento da perda por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Impairment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da empresa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;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𝑆𝑚𝑜𝑜𝑡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ℎ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𝑖𝑛𝑔</a:t>
            </a:r>
            <a:r>
              <a:rPr lang="ta-IN" sz="2400" dirty="0" smtClean="0">
                <a:latin typeface="Arial" pitchFamily="34" charset="0"/>
              </a:rPr>
              <a:t>=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Variável indicadora que assume valor 1 (um) se houve lucro da empresa i, e 0 (zero) caso contrário;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𝐷𝑢𝑚𝑚𝑦𝐴𝑛𝑜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a-IN" sz="2400" dirty="0" smtClean="0">
                <a:latin typeface="Arial" pitchFamily="34" charset="0"/>
              </a:rPr>
              <a:t>=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Variável indicadora que assume valor 1 (um) se a informação da empresa i é do ano t e valor 0 (zero) nos demais anos;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𝐷𝑢𝑚𝑚𝑦𝑆𝑒𝑡𝑜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ta-IN" sz="2400" dirty="0" smtClean="0">
                <a:latin typeface="Arial" pitchFamily="34" charset="0"/>
              </a:rPr>
              <a:t> </a:t>
            </a:r>
            <a:r>
              <a:rPr lang="ta-IN" sz="2400" dirty="0">
                <a:latin typeface="Arial" pitchFamily="34" charset="0"/>
              </a:rPr>
              <a:t>=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Variável indicadora que assume valor 1 (um) se empresa i é do setor k e valor 0 (zero) se for de demais setores;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ℰ</a:t>
            </a:r>
            <a:r>
              <a:rPr lang="ta-IN" sz="2400" dirty="0" smtClean="0">
                <a:latin typeface="Arial" pitchFamily="34" charset="0"/>
              </a:rPr>
              <a:t> </a:t>
            </a:r>
            <a:r>
              <a:rPr lang="ta-IN" sz="2400" dirty="0">
                <a:latin typeface="Arial" pitchFamily="34" charset="0"/>
              </a:rPr>
              <a:t>=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Erro aleatório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4340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="" xmlns:a16="http://schemas.microsoft.com/office/drawing/2014/main" id="{9CA16FE4-B8F6-4BC1-9D18-456FAE210A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1612" y="2051844"/>
            <a:ext cx="8950376" cy="3840956"/>
          </a:xfrm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Resultados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307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Resultados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432572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No teste da estatística inferencial o valor p foi significante com 99% de confiança, demonstrando o elevado nível de relação da suavização de lucro com o teste de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recuperabilidade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 ativos (Martinez, 2006).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Ao praticar o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Income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Smoothing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acaba por reduzir as variações dos lucros e ainda pode trazer um valor de lucro mais estabilizado.(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Dichev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al. 2013) </a:t>
            </a:r>
            <a:endParaRPr lang="pt-BR" i="1" dirty="0" smtClean="0">
              <a:latin typeface="Arial" pitchFamily="34" charset="0"/>
              <a:cs typeface="Arial" pitchFamily="34" charset="0"/>
            </a:endParaRPr>
          </a:p>
          <a:p>
            <a:endParaRPr lang="pt-BR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4915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="" xmlns:a16="http://schemas.microsoft.com/office/drawing/2014/main" id="{66B700A6-346B-496D-842F-A0251027CD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1300" y="1463070"/>
            <a:ext cx="6914243" cy="4790382"/>
          </a:xfrm>
        </p:spPr>
      </p:pic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838200" y="283973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Resultados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178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82336" y="2090056"/>
            <a:ext cx="10382795" cy="4297681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Sobre a regressão linear desta pesquisa, foi mensurada a correlação entre o lucro líquido e a perda pelo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Impairment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Test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Tavares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(2010) e Souza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(2015) demonstraram que o gerenciamento de resultados influencia as empresas positivamente, principalmente aquelas que estão com problemas econômicos e justamente por esse motivo reconhecem a perda por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Impaiment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Test.</a:t>
            </a:r>
            <a:endParaRPr lang="pt-BR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3514" y="283973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Análise dos Resultados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Considerações Finais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2703" y="2072730"/>
            <a:ext cx="10515600" cy="2342515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Assim, para pesquisas futuras, sugere-se estudos com maior número de variáveis, em especial as de controle, para conseguir explicar inclusive com número maior de testes estatísticos a influência da suavização de lucro sobre o teste de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recuperabilidade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 ativos.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3127D71-B2FC-48A5-BF65-8195FACB3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0" y="3340100"/>
            <a:ext cx="7696200" cy="1714501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 pela atenção!</a:t>
            </a:r>
            <a:endParaRPr lang="pt-BR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to 3"/>
          <p:cNvCxnSpPr/>
          <p:nvPr/>
        </p:nvCxnSpPr>
        <p:spPr>
          <a:xfrm flipV="1">
            <a:off x="0" y="1016000"/>
            <a:ext cx="9791700" cy="3810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0726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83973"/>
            <a:ext cx="8945880" cy="1325563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Suavização do lucro contábil uma análise sob o reconhecimento da perda pelo 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Impairment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Test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8829" y="2059667"/>
            <a:ext cx="10515600" cy="3805555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  Contabilidade Gerencial é a parte do sistema contábil que se dedica às informações para os agentes internos das entidades (HANSEN e MOWEN, 1997).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Geralmente é concisa e abrangente ao mesmo tempo, ajustando-se para se adaptar às mudanças tecnológicas constantes e atender as necessidades dos gestores.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42704" y="1889850"/>
            <a:ext cx="10957560" cy="4367259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De acordo com Martinez (2001), especialmente no Brasil existem três tipos de gerenciamentos de resultados contábeis: 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Income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Smoothing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que significa suavização do lucro.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Target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Earnings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que é o gerenciamento para melhorar ou piorar os resultados contábeis.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i="1" dirty="0" smtClean="0">
                <a:latin typeface="Arial" pitchFamily="34" charset="0"/>
                <a:cs typeface="Arial" pitchFamily="34" charset="0"/>
              </a:rPr>
              <a:t>Big </a:t>
            </a:r>
            <a:r>
              <a:rPr lang="pt-BR" sz="2400" i="1" dirty="0" err="1" smtClean="0">
                <a:latin typeface="Arial" pitchFamily="34" charset="0"/>
                <a:cs typeface="Arial" pitchFamily="34" charset="0"/>
              </a:rPr>
              <a:t>Bath</a:t>
            </a:r>
            <a:r>
              <a:rPr lang="pt-B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que é o gerenciamento a fim de reduzir os resultados contábeis.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SUAVIZAÇÃO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60000"/>
              </a:lnSpc>
              <a:buFont typeface="Arial" charset="0"/>
              <a:buChar char="•"/>
            </a:pP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Martinez </a:t>
            </a:r>
            <a:r>
              <a:rPr lang="pt-BR" altLang="pt-BR" dirty="0">
                <a:latin typeface="Arial" pitchFamily="34" charset="0"/>
                <a:cs typeface="Arial" pitchFamily="34" charset="0"/>
              </a:rPr>
              <a:t>(2006);</a:t>
            </a:r>
            <a:r>
              <a:rPr lang="it-IT" dirty="0">
                <a:latin typeface="Arial" pitchFamily="34" charset="0"/>
                <a:cs typeface="Arial" pitchFamily="34" charset="0"/>
              </a:rPr>
              <a:t> 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Font typeface="Arial" charset="0"/>
              <a:buChar char="•"/>
            </a:pP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Font typeface="Arial" charset="0"/>
              <a:buChar char="•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Schipper </a:t>
            </a:r>
            <a:r>
              <a:rPr lang="it-IT" dirty="0">
                <a:latin typeface="Arial" pitchFamily="34" charset="0"/>
                <a:cs typeface="Arial" pitchFamily="34" charset="0"/>
              </a:rPr>
              <a:t>e Vicente (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2003) ;Dechow </a:t>
            </a:r>
            <a:r>
              <a:rPr lang="it-IT" dirty="0">
                <a:latin typeface="Arial" pitchFamily="34" charset="0"/>
                <a:cs typeface="Arial" pitchFamily="34" charset="0"/>
              </a:rPr>
              <a:t>e Schrand (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2004) ; Ge </a:t>
            </a:r>
            <a:r>
              <a:rPr lang="it-IT" dirty="0">
                <a:latin typeface="Arial" pitchFamily="34" charset="0"/>
                <a:cs typeface="Arial" pitchFamily="34" charset="0"/>
              </a:rPr>
              <a:t>e 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None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Schrand </a:t>
            </a:r>
            <a:r>
              <a:rPr lang="it-IT" dirty="0">
                <a:latin typeface="Arial" pitchFamily="34" charset="0"/>
                <a:cs typeface="Arial" pitchFamily="34" charset="0"/>
              </a:rPr>
              <a:t>(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2010) estes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revelaram a influência da suavização de </a:t>
            </a:r>
          </a:p>
          <a:p>
            <a:pPr>
              <a:lnSpc>
                <a:spcPct val="60000"/>
              </a:lnSpc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lucro pelos investidores.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Font typeface="Arial" charset="0"/>
              <a:buChar char="•"/>
            </a:pP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Font typeface="Arial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CVM </a:t>
            </a:r>
            <a:r>
              <a:rPr lang="pt-BR" dirty="0">
                <a:latin typeface="Arial" pitchFamily="34" charset="0"/>
                <a:cs typeface="Arial" pitchFamily="34" charset="0"/>
              </a:rPr>
              <a:t>(Comissão de Valores Imobiliários)</a:t>
            </a:r>
            <a:endParaRPr lang="pt-BR" alt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960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68421"/>
            <a:ext cx="10515600" cy="1325563"/>
          </a:xfrm>
        </p:spPr>
        <p:txBody>
          <a:bodyPr>
            <a:normAutofit/>
          </a:bodyPr>
          <a:lstStyle/>
          <a:p>
            <a:r>
              <a:rPr lang="pt-BR" altLang="pt-BR" sz="3200" b="1" dirty="0">
                <a:latin typeface="Arial" pitchFamily="34" charset="0"/>
                <a:cs typeface="Arial" pitchFamily="34" charset="0"/>
              </a:rPr>
              <a:t>REFERÊNCIAL TEÓRICO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279651" y="1981200"/>
            <a:ext cx="8137525" cy="4184650"/>
          </a:xfrm>
        </p:spPr>
        <p:txBody>
          <a:bodyPr/>
          <a:lstStyle/>
          <a:p>
            <a:r>
              <a:rPr lang="pt-BR" altLang="pt-B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Impairment</a:t>
            </a:r>
            <a:r>
              <a:rPr lang="pt-BR" alt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Test</a:t>
            </a:r>
            <a:endParaRPr lang="pt-BR" alt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Tavares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(2010) ; Souza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et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(2015) ; 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Chen,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Wang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Zhao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(2009);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Renekamp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Rupar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e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r>
              <a:rPr lang="pt-BR" altLang="pt-BR" dirty="0" err="1" smtClean="0">
                <a:latin typeface="Arial" pitchFamily="34" charset="0"/>
                <a:cs typeface="Arial" pitchFamily="34" charset="0"/>
              </a:rPr>
              <a:t>Seybert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(2015), Amaral (2018)</a:t>
            </a:r>
          </a:p>
          <a:p>
            <a:pPr>
              <a:lnSpc>
                <a:spcPct val="60000"/>
              </a:lnSpc>
              <a:buFont typeface="Wingdings" panose="05000000000000000000" pitchFamily="2" charset="2"/>
              <a:buNone/>
            </a:pPr>
            <a:endParaRPr lang="pt-BR" altLang="pt-BR" dirty="0">
              <a:latin typeface="Arial" pitchFamily="34" charset="0"/>
              <a:cs typeface="Arial" pitchFamily="34" charset="0"/>
            </a:endParaRPr>
          </a:p>
          <a:p>
            <a:r>
              <a:rPr lang="pt-BR" alt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Suavização do Lucro</a:t>
            </a:r>
          </a:p>
          <a:p>
            <a:pPr>
              <a:lnSpc>
                <a:spcPct val="60000"/>
              </a:lnSpc>
              <a:buFont typeface="Arial" charset="0"/>
              <a:buChar char="•"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Schipper e Vicente (2003) ;Dechow e Schrand </a:t>
            </a:r>
          </a:p>
          <a:p>
            <a:pPr>
              <a:lnSpc>
                <a:spcPct val="60000"/>
              </a:lnSpc>
              <a:buNone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(2004) ; Ge e Schrand (2010);</a:t>
            </a:r>
            <a:r>
              <a:rPr lang="pt-BR" altLang="pt-BR" dirty="0" smtClean="0">
                <a:latin typeface="Arial" pitchFamily="34" charset="0"/>
                <a:cs typeface="Arial" pitchFamily="34" charset="0"/>
              </a:rPr>
              <a:t> Martinez (2006)</a:t>
            </a:r>
            <a:endParaRPr lang="pt-BR" alt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51100" y="1024652"/>
            <a:ext cx="70500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dirty="0"/>
              <a:t>O projeto será fundamentado por autores da área entre eles: </a:t>
            </a:r>
          </a:p>
        </p:txBody>
      </p:sp>
    </p:spTree>
    <p:extLst>
      <p:ext uri="{BB962C8B-B14F-4D97-AF65-F5344CB8AC3E}">
        <p14:creationId xmlns:p14="http://schemas.microsoft.com/office/powerpoint/2010/main" xmlns="" val="208334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3200" b="1" dirty="0">
                <a:latin typeface="Arial" pitchFamily="34" charset="0"/>
                <a:cs typeface="Arial" pitchFamily="34" charset="0"/>
              </a:rPr>
              <a:t>Problema de pesquisa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2333897"/>
            <a:ext cx="8064500" cy="2743200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income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smoothing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poderia ser um fator determinante responsável por influenciar as empresas a reconhecerem perda por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impairment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endParaRPr lang="pt-BR" alt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32885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pt-BR" sz="3200" b="1" dirty="0">
                <a:latin typeface="Arial" pitchFamily="34" charset="0"/>
                <a:cs typeface="Arial" pitchFamily="34" charset="0"/>
              </a:rPr>
              <a:t>OBJETIVO GERAL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14666" y="2054405"/>
            <a:ext cx="9274809" cy="4516211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Este artigo teve como objetivo identificar se a suavização de lucro poderia ser um fator determinante para a empresa e reconhecer a perda por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Impairment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Test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altLang="pt-BR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17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itchFamily="34" charset="0"/>
                <a:cs typeface="Arial" pitchFamily="34" charset="0"/>
              </a:rPr>
              <a:t>Justificativa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1079" y="1907176"/>
            <a:ext cx="10526486" cy="4193177"/>
          </a:xfrm>
        </p:spPr>
        <p:txBody>
          <a:bodyPr>
            <a:normAutofit/>
          </a:bodyPr>
          <a:lstStyle/>
          <a:p>
            <a:pPr marL="0" indent="0"/>
            <a:r>
              <a:rPr lang="pt-BR" dirty="0" smtClean="0">
                <a:latin typeface="Arial" pitchFamily="34" charset="0"/>
                <a:cs typeface="Arial" pitchFamily="34" charset="0"/>
              </a:rPr>
              <a:t> Amaral </a:t>
            </a:r>
            <a:r>
              <a:rPr lang="pt-BR" dirty="0">
                <a:latin typeface="Arial" pitchFamily="34" charset="0"/>
                <a:cs typeface="Arial" pitchFamily="34" charset="0"/>
              </a:rPr>
              <a:t>(2018) cita que o </a:t>
            </a:r>
            <a:r>
              <a:rPr lang="pt-BR" i="1" dirty="0" err="1">
                <a:latin typeface="Arial" pitchFamily="34" charset="0"/>
                <a:cs typeface="Arial" pitchFamily="34" charset="0"/>
              </a:rPr>
              <a:t>Impairment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 Test </a:t>
            </a:r>
            <a:r>
              <a:rPr lang="pt-BR" dirty="0">
                <a:latin typeface="Arial" pitchFamily="34" charset="0"/>
                <a:cs typeface="Arial" pitchFamily="34" charset="0"/>
              </a:rPr>
              <a:t>pode ser usado não somente por determinações legais, mas, em benefício da própria instituição que 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realiza.</a:t>
            </a:r>
          </a:p>
          <a:p>
            <a:pPr marL="0" indent="0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Para a área acadêmica a pesquisa tem como contribuição para a concordância do tema, buscando mais informações para auxiliar os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stake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err="1" smtClean="0">
                <a:latin typeface="Arial" pitchFamily="34" charset="0"/>
                <a:cs typeface="Arial" pitchFamily="34" charset="0"/>
              </a:rPr>
              <a:t>holders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 os gestores na tomada de decisão sobre o mundo dos negócios.</a:t>
            </a:r>
          </a:p>
        </p:txBody>
      </p:sp>
    </p:spTree>
    <p:extLst>
      <p:ext uri="{BB962C8B-B14F-4D97-AF65-F5344CB8AC3E}">
        <p14:creationId xmlns:p14="http://schemas.microsoft.com/office/powerpoint/2010/main" xmlns="" val="361742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5840" y="391886"/>
            <a:ext cx="8719004" cy="1920239"/>
          </a:xfrm>
        </p:spPr>
        <p:txBody>
          <a:bodyPr>
            <a:noAutofit/>
          </a:bodyPr>
          <a:lstStyle/>
          <a:p>
            <a:r>
              <a:rPr lang="pt-BR" altLang="pt-BR" sz="3200" dirty="0">
                <a:latin typeface="Arial" pitchFamily="34" charset="0"/>
                <a:cs typeface="Arial" pitchFamily="34" charset="0"/>
              </a:rPr>
              <a:t>PROCEDIMENTOS </a:t>
            </a:r>
            <a:r>
              <a:rPr lang="pt-BR" altLang="pt-BR" sz="3200" dirty="0" smtClean="0">
                <a:latin typeface="Arial" pitchFamily="34" charset="0"/>
                <a:cs typeface="Arial" pitchFamily="34" charset="0"/>
              </a:rPr>
              <a:t>METODOLÓGICOS</a:t>
            </a:r>
            <a:br>
              <a:rPr lang="pt-BR" altLang="pt-BR" sz="3200" dirty="0" smtClean="0">
                <a:latin typeface="Arial" pitchFamily="34" charset="0"/>
                <a:cs typeface="Arial" pitchFamily="34" charset="0"/>
              </a:rPr>
            </a:br>
            <a:r>
              <a:rPr lang="pt-BR" altLang="pt-BR" sz="1800" b="0" dirty="0">
                <a:latin typeface="Arial" pitchFamily="34" charset="0"/>
                <a:cs typeface="Arial" pitchFamily="34" charset="0"/>
              </a:rPr>
              <a:t/>
            </a:r>
            <a:br>
              <a:rPr lang="pt-BR" altLang="pt-BR" sz="1800" b="0" dirty="0">
                <a:latin typeface="Arial" pitchFamily="34" charset="0"/>
                <a:cs typeface="Arial" pitchFamily="34" charset="0"/>
              </a:rPr>
            </a:br>
            <a:r>
              <a:rPr lang="pt-BR" altLang="pt-BR" sz="1800" b="0" dirty="0" smtClean="0">
                <a:latin typeface="Arial" pitchFamily="34" charset="0"/>
                <a:cs typeface="Arial" pitchFamily="34" charset="0"/>
              </a:rPr>
              <a:t> </a:t>
            </a:r>
            <a:endParaRPr lang="pt-BR" altLang="pt-BR" sz="32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ext Box 26"/>
          <p:cNvSpPr txBox="1">
            <a:spLocks noChangeArrowheads="1"/>
          </p:cNvSpPr>
          <p:nvPr/>
        </p:nvSpPr>
        <p:spPr bwMode="auto">
          <a:xfrm>
            <a:off x="2129065" y="2298427"/>
            <a:ext cx="7632700" cy="396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TIPOS DE PESQUISA: </a:t>
            </a:r>
            <a:r>
              <a:rPr lang="pt-BR" altLang="pt-BR" sz="2000" b="1" dirty="0" smtClean="0"/>
              <a:t>Teórica Empírica</a:t>
            </a:r>
            <a:endParaRPr lang="pt-BR" altLang="pt-BR" sz="2000" b="1" dirty="0"/>
          </a:p>
        </p:txBody>
      </p:sp>
      <p:sp>
        <p:nvSpPr>
          <p:cNvPr id="9220" name="Text Box 27"/>
          <p:cNvSpPr txBox="1">
            <a:spLocks noChangeArrowheads="1"/>
          </p:cNvSpPr>
          <p:nvPr/>
        </p:nvSpPr>
        <p:spPr bwMode="auto">
          <a:xfrm>
            <a:off x="2135188" y="2776311"/>
            <a:ext cx="7622766" cy="396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ABORDAGEM: </a:t>
            </a:r>
            <a:r>
              <a:rPr lang="pt-BR" altLang="pt-BR" sz="2000" b="1" dirty="0" smtClean="0"/>
              <a:t>Descritiva e quantitativa</a:t>
            </a:r>
            <a:endParaRPr lang="pt-BR" altLang="pt-BR" sz="2000" b="1" dirty="0"/>
          </a:p>
        </p:txBody>
      </p:sp>
      <p:sp>
        <p:nvSpPr>
          <p:cNvPr id="9221" name="Text Box 28"/>
          <p:cNvSpPr txBox="1">
            <a:spLocks noChangeArrowheads="1"/>
          </p:cNvSpPr>
          <p:nvPr/>
        </p:nvSpPr>
        <p:spPr bwMode="auto">
          <a:xfrm>
            <a:off x="2148250" y="3297646"/>
            <a:ext cx="7632700" cy="3667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pt-BR" altLang="pt-BR" sz="2000" b="1" dirty="0" smtClean="0"/>
              <a:t>PERÍODO: 2010 a 2015</a:t>
            </a:r>
            <a:endParaRPr lang="pt-BR" altLang="pt-BR" sz="2000" b="1" dirty="0"/>
          </a:p>
        </p:txBody>
      </p:sp>
      <p:sp>
        <p:nvSpPr>
          <p:cNvPr id="9222" name="Text Box 29"/>
          <p:cNvSpPr txBox="1">
            <a:spLocks noChangeArrowheads="1"/>
          </p:cNvSpPr>
          <p:nvPr/>
        </p:nvSpPr>
        <p:spPr bwMode="auto">
          <a:xfrm>
            <a:off x="2135188" y="3821658"/>
            <a:ext cx="7632700" cy="101566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UNIVERSO E </a:t>
            </a:r>
            <a:r>
              <a:rPr lang="pt-BR" altLang="pt-BR" sz="2000" b="1" dirty="0" smtClean="0"/>
              <a:t>AMOSTRA: Empresas brasileiras listadas na BM&amp;F BOVESPA,</a:t>
            </a:r>
            <a:r>
              <a:rPr lang="pt-BR" sz="2000" b="1" dirty="0" smtClean="0"/>
              <a:t> exceto seguradoras, financeiras e bancos com a demonstração contábil diferente do comum.</a:t>
            </a:r>
            <a:endParaRPr lang="pt-BR" altLang="pt-BR" sz="2000" b="1" dirty="0"/>
          </a:p>
        </p:txBody>
      </p:sp>
      <p:sp>
        <p:nvSpPr>
          <p:cNvPr id="9223" name="Text Box 30"/>
          <p:cNvSpPr txBox="1">
            <a:spLocks noChangeArrowheads="1"/>
          </p:cNvSpPr>
          <p:nvPr/>
        </p:nvSpPr>
        <p:spPr bwMode="auto">
          <a:xfrm>
            <a:off x="2123712" y="4972686"/>
            <a:ext cx="7631113" cy="40011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COLETA DE DADOS</a:t>
            </a:r>
            <a:r>
              <a:rPr lang="pt-BR" altLang="pt-BR" sz="2000" b="1" dirty="0" smtClean="0"/>
              <a:t>: Software Economática </a:t>
            </a:r>
            <a:endParaRPr lang="pt-BR" altLang="pt-BR" sz="2000" b="1" dirty="0"/>
          </a:p>
        </p:txBody>
      </p:sp>
      <p:sp>
        <p:nvSpPr>
          <p:cNvPr id="9224" name="Text Box 31"/>
          <p:cNvSpPr txBox="1">
            <a:spLocks noChangeArrowheads="1"/>
          </p:cNvSpPr>
          <p:nvPr/>
        </p:nvSpPr>
        <p:spPr bwMode="auto">
          <a:xfrm>
            <a:off x="2130290" y="5508218"/>
            <a:ext cx="7632700" cy="396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2000" b="1" dirty="0"/>
              <a:t>ANÁLISE DOS </a:t>
            </a:r>
            <a:r>
              <a:rPr lang="pt-BR" altLang="pt-BR" sz="2000" b="1" dirty="0" smtClean="0"/>
              <a:t>DADOS: Regressão probit, binária</a:t>
            </a:r>
            <a:endParaRPr lang="pt-BR" altLang="pt-BR" sz="2000" b="1" dirty="0"/>
          </a:p>
        </p:txBody>
      </p:sp>
      <p:sp>
        <p:nvSpPr>
          <p:cNvPr id="9225" name="Text Box 32"/>
          <p:cNvSpPr txBox="1">
            <a:spLocks noChangeArrowheads="1"/>
          </p:cNvSpPr>
          <p:nvPr/>
        </p:nvSpPr>
        <p:spPr bwMode="auto">
          <a:xfrm>
            <a:off x="8564563" y="2193926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92699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753</Words>
  <Application>Microsoft Office PowerPoint</Application>
  <PresentationFormat>Personalizar</PresentationFormat>
  <Paragraphs>73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CONTABILIDADE GERENCIAL: suavização do lucro contábil uma análise sob o reconhecimento da perda pelo Impairment Test</vt:lpstr>
      <vt:lpstr>Suavização do lucro contábil uma análise sob o reconhecimento da perda pelo  Impairment Test</vt:lpstr>
      <vt:lpstr>Slide 3</vt:lpstr>
      <vt:lpstr>SUAVIZAÇÃO</vt:lpstr>
      <vt:lpstr>REFERÊNCIAL TEÓRICO </vt:lpstr>
      <vt:lpstr>Problema de pesquisa </vt:lpstr>
      <vt:lpstr>OBJETIVO GERAL </vt:lpstr>
      <vt:lpstr>Justificativa </vt:lpstr>
      <vt:lpstr>PROCEDIMENTOS METODOLÓGICOS   </vt:lpstr>
      <vt:lpstr>Regressão</vt:lpstr>
      <vt:lpstr>Análise dos Resultados</vt:lpstr>
      <vt:lpstr>Análise dos Resultados</vt:lpstr>
      <vt:lpstr>Análise dos Resultados</vt:lpstr>
      <vt:lpstr>Análise dos Resultados</vt:lpstr>
      <vt:lpstr>Considerações Finais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POJETO DE TCC</dc:title>
  <dc:creator>PC</dc:creator>
  <cp:lastModifiedBy>Isabel</cp:lastModifiedBy>
  <cp:revision>80</cp:revision>
  <dcterms:created xsi:type="dcterms:W3CDTF">2019-05-15T12:40:54Z</dcterms:created>
  <dcterms:modified xsi:type="dcterms:W3CDTF">2020-11-11T00:46:24Z</dcterms:modified>
</cp:coreProperties>
</file>