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5" r:id="rId3"/>
    <p:sldId id="264" r:id="rId4"/>
    <p:sldId id="265" r:id="rId5"/>
    <p:sldId id="266" r:id="rId6"/>
    <p:sldId id="277" r:id="rId7"/>
    <p:sldId id="280" r:id="rId8"/>
    <p:sldId id="267" r:id="rId9"/>
    <p:sldId id="268" r:id="rId10"/>
    <p:sldId id="278" r:id="rId11"/>
    <p:sldId id="279" r:id="rId12"/>
    <p:sldId id="260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4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08B88AC-1F5F-437B-A102-39F3907241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1B05A78-3D5E-4E80-B942-D96F229E7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1574800" y="1600200"/>
            <a:ext cx="82931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574800" y="1600200"/>
            <a:ext cx="0" cy="36576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40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0BF2A77-ADEB-4F2C-8BFC-5A3E6993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354DD2A-5974-4F6B-974E-B6619C248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678742C-1FAE-4C4E-AE89-FF812A7E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E732F08-1C36-4218-9307-05636865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C447CE4-BFD3-4CEE-8450-A3CA5C71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98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E8999F90-C6A1-424A-AEBC-77BA4627E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8A6196D1-DA00-449B-AD22-E38EBDEE5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5EFD365-6C33-402A-9478-4358E4C0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944C7E2-539E-4028-8BBC-3C50C91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6476C403-89D0-41F9-95FF-6CD9A389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95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23C3E4-142C-422E-B5B4-D10C7DFC5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5DFDFB1-82D4-4E45-83F6-5A13665FB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 flipV="1">
            <a:off x="838200" y="0"/>
            <a:ext cx="0" cy="68580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98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3C12A2B-2D9D-4E3A-95BC-D7920A44AB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E25DF2F6-F9DC-4386-95B7-466CB2DD1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7D7DBD8-9EB3-43EC-97CC-DDF8B8FD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6DC7931-F759-4603-9149-13AE9643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06E1A6B-8155-4875-8C82-96FD3DE5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57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0EAD1E2-2643-4A00-A82D-C27F09A9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9C6BA39-8C97-40F7-8EE2-E3BFDA2FF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71A4187A-69E3-4BF0-9D2A-8B95B76C5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935AD34-AB47-498B-B843-DE2E02E9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C6D80501-636C-4019-A473-7352FB63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945FFE58-6023-4391-B057-7751E5B8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0E3D04C-3C86-4D7A-A5F1-28DD481E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DB3BBC7-73A3-4E63-B076-744924F8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D2EDB77D-CE39-4403-8ED3-C0991270C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E89FC28F-0602-4329-AD75-2DF0BC7B0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ABD7467-91E9-432E-8C63-0B6F2B91D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30AE2C5E-E51D-4E6C-924D-057EAAAF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3EDDA508-44BA-4F89-8401-6FCCB336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3964117-6213-4AC4-BE8C-91524EDA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50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6EE647C-E04D-487C-A86F-BA211A0A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234B5BCE-DEBE-478A-87A8-CC3195B2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2DC12D80-2755-4165-94BF-094C0611B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04F20F09-329B-4AF3-83F6-AE98E7C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7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691DFC4-ED6B-488D-9EAB-1D60CCF8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9841D68C-A7CD-405C-8A92-56CDB47F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5334CBBD-6D9E-4D4D-A935-BF74B824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6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B95115D-71EF-4D4E-A3EE-DB89A37A6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4086112-786B-4ADC-951E-976010B6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F407AAD6-4383-45E7-A2AD-9CD78117C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A277BE39-8CB2-4890-B5C6-129492B7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78B23062-F650-46C2-90E1-E9D040D1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D9A93776-BCA4-47C0-ACA5-FBE39FDF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31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4CE0F53-E1A9-414D-BF31-A9CD2B4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7F513F0F-D6B2-4EAF-B767-9F10FF561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746D03EB-B37D-4054-9DAF-8C4892191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27E1C06-C7B1-4D62-9CCF-1836ED11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31C03D67-B3F3-4823-A984-61C7EF0F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762015E3-ACF0-462E-A63A-A75E1C80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95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939" y="426658"/>
            <a:ext cx="1600423" cy="1362265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B9838B36-BD6F-4A51-B0FE-18784ACE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8DCE8BC6-AC8C-4481-86F2-1A5F533B7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BFCF61D-B59B-4863-88AA-0AD39D43C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C931-D652-423D-B977-A7B1F79E02CD}" type="datetimeFigureOut">
              <a:rPr lang="pt-BR" smtClean="0"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32D6F459-D796-4748-8ADB-BFEBFCA07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F23A75A-49FC-43A3-8C41-3DABAE40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1A28-9C41-4517-BA12-AE7D3AB45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6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93940" y="1999281"/>
            <a:ext cx="8742360" cy="976393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MOTIVAÇÃO NO AMBIENTE DE TRABALHO: A influência do clima organizacional na produtividade</a:t>
            </a:r>
            <a:r>
              <a:rPr lang="pt-BR" altLang="pt-B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3940" y="3420174"/>
            <a:ext cx="6916050" cy="2293749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Linconl Junio dos Santos</a:t>
            </a:r>
            <a:endParaRPr lang="pt-BR" altLang="pt-BR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Graduando</a:t>
            </a: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Bráulio Emilio Maciel Faria</a:t>
            </a:r>
          </a:p>
          <a:p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</a:p>
          <a:p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Neise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Maria Verçosa 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Coorientadora</a:t>
            </a:r>
            <a:endParaRPr lang="pt-BR" alt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1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discussões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O treinamento e educação são os fundamentos para o aprimoramento dos colaboradores. Toda empresa deve se tornar uma fonte de aprendizado contínuo, pois, em qualquer atividade, o funcionário deve ser treinado adequadamente para a função a qual foi designado. Investir em treinamento é garantir melhor qualidade, pois todos os funcionários devem estar habilitados a desempenhar as tarefas com determinação e responsabilidade</a:t>
            </a:r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/>
              <a:t>E um funcionário realizado tratará dignamente colegas, fornecedores e clientes. Com a empresa só tem a ganhar, quando uma organização investe nas pessoas que realizam o trabalho significa que está investindo na qualidade dos produtos e serviços e, consequentemente, atendendo melhor aos clientes e ampliando as vendas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1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Considerações finais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240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Através desse artigo foi possível constatar a importância que um bom clima organizacional pode proporcionar para os resultados positivos dos processos gerenciais, de qualquer organização, sendo de primordial importância o levantamento das variáveis que possam influenciar as ações diretas, correlacionadas a produtividade, para que assim seja possível planejar estrategicamente ações em busca de uma melhoria contínua e subsequentemente trabalhar a prevenção e manutenção de clima harmonioso. </a:t>
            </a:r>
          </a:p>
          <a:p>
            <a:pPr marL="0" indent="0" algn="just">
              <a:buNone/>
            </a:pP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Portanto, se faz necessário trabalhar com fatos e dados, observar, identificar e analisar as percepções dos seus empregados, permitindo e gerando oportunidades em busca da qualidade ideal. </a:t>
            </a:r>
          </a:p>
          <a:p>
            <a:pPr marL="0" indent="0" algn="just">
              <a:buNone/>
            </a:pP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À felicidade em um ambiente empresarial, resulta em pessoas produtivas, geradoras de resultados, buscando melhores posições hierárquicas, comunicando ao público externo o lado positivo da organização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85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3127D71-B2FC-48A5-BF65-8195FACB3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1580828"/>
            <a:ext cx="7696200" cy="347377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Obrigado.</a:t>
            </a:r>
          </a:p>
          <a:p>
            <a:pPr marL="0" indent="0" algn="ctr">
              <a:buNone/>
            </a:pPr>
            <a:endParaRPr lang="pt-B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Agradeço aos membros da banca examinadora, pela disponibilidade de participar e pelo tempo dedicado a esse trabalho, agradecido.</a:t>
            </a:r>
          </a:p>
          <a:p>
            <a:pPr marL="0" indent="0" algn="r">
              <a:buNone/>
            </a:pPr>
            <a:r>
              <a:rPr lang="pt-BR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Linconl Junio</a:t>
            </a:r>
          </a:p>
          <a:p>
            <a:pPr marL="0" indent="0" algn="ctr">
              <a:buNone/>
            </a:pPr>
            <a:endParaRPr lang="pt-B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>
          <a:xfrm flipV="1">
            <a:off x="0" y="1016000"/>
            <a:ext cx="9791700" cy="381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6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9373"/>
            <a:ext cx="9530166" cy="1325563"/>
          </a:xfrm>
        </p:spPr>
        <p:txBody>
          <a:bodyPr>
            <a:normAutofit/>
          </a:bodyPr>
          <a:lstStyle/>
          <a:p>
            <a:r>
              <a:rPr lang="pt-BR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influência do clima organizacional na produtividade</a:t>
            </a:r>
            <a:r>
              <a:rPr lang="pt-BR" sz="2400" dirty="0">
                <a:effectLst/>
              </a:rPr>
              <a:t/>
            </a:r>
            <a:br>
              <a:rPr lang="pt-BR" sz="2400" dirty="0">
                <a:effectLst/>
              </a:rPr>
            </a:b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52600"/>
            <a:ext cx="10515600" cy="4229099"/>
          </a:xfrm>
        </p:spPr>
        <p:txBody>
          <a:bodyPr>
            <a:noAutofit/>
          </a:bodyPr>
          <a:lstStyle/>
          <a:p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papel da área de recursos humanos, ou simplesmente RH, nas empresas vai muito além do que somente entrevistar, selecionar, contratar e demitir colaboradores. O setor engloba todas as práticas e políticas relacionadas à administração de comportamentos dentro de uma companhia. Como seu próprio nome diz, ele considera as pessoas como recursos, elaborando estratégias e investimentos para desenvolver as capacidades de cada um.</a:t>
            </a:r>
          </a:p>
          <a:p>
            <a:pPr marL="0" indent="0"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Como tema central do artigo foi tratado o clima organizacional, buscando a realização pessoal e profissional por sua vez, com um aprofundamento no estudo quanto às questões de desmotivação e insatisfação no trabalho e como esses fatores podem afetar as organizações na condução de seus objetivos. De acordo com, “Chiavenato (2016), administrar pessoas é, sem dúvida, o elemento central de todo gestor”</a:t>
            </a:r>
          </a:p>
        </p:txBody>
      </p:sp>
    </p:spTree>
    <p:extLst>
      <p:ext uri="{BB962C8B-B14F-4D97-AF65-F5344CB8AC3E}">
        <p14:creationId xmlns:p14="http://schemas.microsoft.com/office/powerpoint/2010/main" val="38291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/>
              <a:t>Problema de pesquisa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1816100"/>
            <a:ext cx="8064500" cy="132556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Como se desenvolvem motivação e desmotivação no clima organizacional? </a:t>
            </a:r>
          </a:p>
        </p:txBody>
      </p:sp>
    </p:spTree>
    <p:extLst>
      <p:ext uri="{BB962C8B-B14F-4D97-AF65-F5344CB8AC3E}">
        <p14:creationId xmlns:p14="http://schemas.microsoft.com/office/powerpoint/2010/main" val="32885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OBJETIVO GERAL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91518" y="1995192"/>
            <a:ext cx="8208963" cy="28435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Estudo quanto às questões de desmotivação e insatisfação no trabalho e como esses fatores podem afetar as organizações na condução de seus objetivos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4000" b="1" dirty="0"/>
              <a:t>OBJETIVOS ESPECÍFICOS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351088" y="1981200"/>
            <a:ext cx="7859712" cy="4114800"/>
          </a:xfrm>
        </p:spPr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Relatar alguns aspectos que a motivação eficaz faz ao colaborador.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Relatar aspectos relativos a insatisfação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Analisar artigos que trazem pesquisas sobre a influência do clima organizacional na produtividade para melhoramento dos colaboradores em uma boa linha de produção sempre motivados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35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pt-BR" sz="4800" dirty="0"/>
              <a:t>Justificativa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1100" y="1787525"/>
            <a:ext cx="10515600" cy="478650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O termo motivação envolve sentimentos de realização, de crescimento, e de reconhecimento profissional, manifestados por meio de exercícios das tarefas e atividades que oferecem suficiente desafio e significado para o trabalho. Quando os fatores motivacionais são ótimos, elevam substancialmente a satisfação; quando estão precários, provocam ausência de satisfação.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São as pessoas com suas atitudes que levam as empresas a atingirem altos índices de produtividade. Os resultados estão diretamente ligados às capacidades das pessoas, à sua motivação para colocar suas competências a serviço da organização, ao trabalho em equipe, à mentalidade voltada para o sucesso de seus clientes, internos e externos. </a:t>
            </a:r>
          </a:p>
        </p:txBody>
      </p:sp>
    </p:spTree>
    <p:extLst>
      <p:ext uri="{BB962C8B-B14F-4D97-AF65-F5344CB8AC3E}">
        <p14:creationId xmlns:p14="http://schemas.microsoft.com/office/powerpoint/2010/main" val="36174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effectLst/>
              </a:rPr>
              <a:t>Pirâmide das necessidades de Maslow</a:t>
            </a:r>
            <a:br>
              <a:rPr lang="pt-BR" sz="3200" dirty="0">
                <a:effectLst/>
              </a:rPr>
            </a:br>
            <a:endParaRPr lang="pt-BR" sz="3200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6773" y="1797804"/>
            <a:ext cx="8167607" cy="471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364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68421"/>
            <a:ext cx="10515600" cy="1325563"/>
          </a:xfrm>
        </p:spPr>
        <p:txBody>
          <a:bodyPr/>
          <a:lstStyle/>
          <a:p>
            <a:r>
              <a:rPr lang="pt-BR" altLang="pt-BR" b="1" dirty="0"/>
              <a:t>REFERÊNCIAL TEÓRICO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79651" y="1518834"/>
            <a:ext cx="8137525" cy="4647016"/>
          </a:xfrm>
        </p:spPr>
        <p:txBody>
          <a:bodyPr>
            <a:normAutofit fontScale="70000" lnSpcReduction="20000"/>
          </a:bodyPr>
          <a:lstStyle/>
          <a:p>
            <a:r>
              <a:rPr lang="pt-BR" sz="2300" b="1" i="0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Clima Organizacional </a:t>
            </a:r>
          </a:p>
          <a:p>
            <a:r>
              <a:rPr lang="pt-BR" sz="23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SOUZA </a:t>
            </a:r>
            <a:r>
              <a:rPr lang="pt-BR" sz="23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apud LUZ, (2003);  Luz (2003) 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23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Satisfação </a:t>
            </a:r>
            <a:r>
              <a:rPr lang="pt-BR" altLang="pt-BR" sz="23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Trabalho</a:t>
            </a: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Luz (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2003)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Métodos </a:t>
            </a:r>
            <a:r>
              <a:rPr lang="pt-BR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motivação</a:t>
            </a: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Bergamini (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1997),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Luz (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2003)</a:t>
            </a:r>
          </a:p>
          <a:p>
            <a:r>
              <a:rPr lang="pt-BR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Teoria da Hierarquia das Necessidades de Maslow</a:t>
            </a:r>
            <a:endParaRPr lang="pt-BR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Chiavenato, (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2004)</a:t>
            </a:r>
          </a:p>
          <a:p>
            <a:r>
              <a:rPr lang="pt-BR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 motivacional em </a:t>
            </a:r>
            <a:r>
              <a:rPr lang="pt-BR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Organizações</a:t>
            </a: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Franchi e </a:t>
            </a:r>
            <a:r>
              <a:rPr lang="pt-BR" sz="2300" dirty="0" err="1">
                <a:latin typeface="Arial" panose="020B0604020202020204" pitchFamily="34" charset="0"/>
                <a:cs typeface="Arial" panose="020B0604020202020204" pitchFamily="34" charset="0"/>
              </a:rPr>
              <a:t>Arenhardt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(2014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Mudanças </a:t>
            </a:r>
            <a:r>
              <a:rPr lang="pt-BR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organizacionais</a:t>
            </a:r>
            <a:endParaRPr lang="pt-BR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VAN DE VEM; POOLE, 1995 </a:t>
            </a:r>
            <a:r>
              <a:rPr lang="pt-BR" sz="2300" i="1" dirty="0">
                <a:latin typeface="Arial" panose="020B0604020202020204" pitchFamily="34" charset="0"/>
                <a:cs typeface="Arial" panose="020B0604020202020204" pitchFamily="34" charset="0"/>
              </a:rPr>
              <a:t>apud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LEITÃO; ROSSI, 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2000),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MITZENBERG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AHLSTRAND; LAMPEL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,(2000)</a:t>
            </a:r>
          </a:p>
          <a:p>
            <a:pPr marL="228600" lvl="1">
              <a:spcBef>
                <a:spcPts val="1000"/>
              </a:spcBef>
            </a:pPr>
            <a:r>
              <a:rPr lang="pt-BR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Qualidade do serviço motivado pelo clima organizacional</a:t>
            </a:r>
            <a:endParaRPr lang="pt-BR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ROBBINS, 2004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/>
          </a:p>
          <a:p>
            <a:endParaRPr lang="pt-BR" altLang="pt-BR" sz="2400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51100" y="1024652"/>
            <a:ext cx="70500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dirty="0"/>
              <a:t>O artigo foi fundamentado por autores da área entre eles: </a:t>
            </a:r>
          </a:p>
        </p:txBody>
      </p:sp>
    </p:spTree>
    <p:extLst>
      <p:ext uri="{BB962C8B-B14F-4D97-AF65-F5344CB8AC3E}">
        <p14:creationId xmlns:p14="http://schemas.microsoft.com/office/powerpoint/2010/main" val="20833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0"/>
            <a:ext cx="8208962" cy="1295400"/>
          </a:xfrm>
        </p:spPr>
        <p:txBody>
          <a:bodyPr>
            <a:normAutofit/>
          </a:bodyPr>
          <a:lstStyle/>
          <a:p>
            <a:r>
              <a:rPr lang="pt-BR" altLang="pt-BR" sz="3200" dirty="0"/>
              <a:t>PROCEDIMENTOS METODOLÓGICOS</a:t>
            </a:r>
          </a:p>
        </p:txBody>
      </p:sp>
      <p:sp>
        <p:nvSpPr>
          <p:cNvPr id="9219" name="Text Box 26"/>
          <p:cNvSpPr txBox="1">
            <a:spLocks noChangeArrowheads="1"/>
          </p:cNvSpPr>
          <p:nvPr/>
        </p:nvSpPr>
        <p:spPr bwMode="auto">
          <a:xfrm>
            <a:off x="2048669" y="1734343"/>
            <a:ext cx="7632700" cy="396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TIPOS DE PESQUISA: </a:t>
            </a:r>
            <a:r>
              <a:rPr lang="pt-BR" altLang="pt-BR" sz="2000" dirty="0"/>
              <a:t>R</a:t>
            </a:r>
            <a:r>
              <a:rPr lang="pt-BR" sz="2000" dirty="0"/>
              <a:t>evisão literária</a:t>
            </a:r>
            <a:endParaRPr lang="pt-BR" altLang="pt-BR" sz="2000" b="1" dirty="0"/>
          </a:p>
        </p:txBody>
      </p:sp>
      <p:sp>
        <p:nvSpPr>
          <p:cNvPr id="9220" name="Text Box 27"/>
          <p:cNvSpPr txBox="1">
            <a:spLocks noChangeArrowheads="1"/>
          </p:cNvSpPr>
          <p:nvPr/>
        </p:nvSpPr>
        <p:spPr bwMode="auto">
          <a:xfrm>
            <a:off x="2120107" y="2418558"/>
            <a:ext cx="7561262" cy="396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ABORDAGEM: </a:t>
            </a:r>
            <a:r>
              <a:rPr lang="pt-BR" altLang="pt-BR" sz="2000" dirty="0"/>
              <a:t>Descritiva </a:t>
            </a:r>
          </a:p>
        </p:txBody>
      </p:sp>
      <p:sp>
        <p:nvSpPr>
          <p:cNvPr id="9223" name="Text Box 30"/>
          <p:cNvSpPr txBox="1">
            <a:spLocks noChangeArrowheads="1"/>
          </p:cNvSpPr>
          <p:nvPr/>
        </p:nvSpPr>
        <p:spPr bwMode="auto">
          <a:xfrm>
            <a:off x="2050258" y="3209133"/>
            <a:ext cx="7631111" cy="40011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COLETA DE DADOS:</a:t>
            </a:r>
            <a:r>
              <a:rPr lang="pt-BR" sz="2000" dirty="0"/>
              <a:t> documentos, artigos, livros, internet. </a:t>
            </a:r>
          </a:p>
        </p:txBody>
      </p:sp>
      <p:sp>
        <p:nvSpPr>
          <p:cNvPr id="9224" name="Text Box 31"/>
          <p:cNvSpPr txBox="1">
            <a:spLocks noChangeArrowheads="1"/>
          </p:cNvSpPr>
          <p:nvPr/>
        </p:nvSpPr>
        <p:spPr bwMode="auto">
          <a:xfrm>
            <a:off x="2176462" y="4008576"/>
            <a:ext cx="7632701" cy="70788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ANÁLISE DOS DADOS:</a:t>
            </a:r>
            <a:r>
              <a:rPr lang="pt-BR" sz="2000" dirty="0"/>
              <a:t> inclusão como documentos referentes ao tema já publicados</a:t>
            </a:r>
            <a:endParaRPr lang="pt-BR" alt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91926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768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Tahoma</vt:lpstr>
      <vt:lpstr>Tema do Office</vt:lpstr>
      <vt:lpstr>MOTIVAÇÃO NO AMBIENTE DE TRABALHO: A influência do clima organizacional na produtividade </vt:lpstr>
      <vt:lpstr>A influência do clima organizacional na produtividade </vt:lpstr>
      <vt:lpstr>Problema de pesquisa </vt:lpstr>
      <vt:lpstr>OBJETIVO GERAL </vt:lpstr>
      <vt:lpstr>OBJETIVOS ESPECÍFICOS</vt:lpstr>
      <vt:lpstr>Justificativa </vt:lpstr>
      <vt:lpstr>Pirâmide das necessidades de Maslow </vt:lpstr>
      <vt:lpstr>REFERÊNCIAL TEÓRICO </vt:lpstr>
      <vt:lpstr>PROCEDIMENTOS METODOLÓGICOS</vt:lpstr>
      <vt:lpstr>Resultados e discussões </vt:lpstr>
      <vt:lpstr>Considerações finais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POJETO DE TCC</dc:title>
  <dc:creator>PC</dc:creator>
  <cp:lastModifiedBy>User</cp:lastModifiedBy>
  <cp:revision>20</cp:revision>
  <dcterms:created xsi:type="dcterms:W3CDTF">2019-05-15T12:40:54Z</dcterms:created>
  <dcterms:modified xsi:type="dcterms:W3CDTF">2020-11-10T23:17:48Z</dcterms:modified>
</cp:coreProperties>
</file>