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5" r:id="rId3"/>
    <p:sldId id="264" r:id="rId4"/>
    <p:sldId id="265" r:id="rId5"/>
    <p:sldId id="277" r:id="rId6"/>
    <p:sldId id="267" r:id="rId7"/>
    <p:sldId id="268" r:id="rId8"/>
    <p:sldId id="278" r:id="rId9"/>
    <p:sldId id="279" r:id="rId10"/>
    <p:sldId id="260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8B88AC-1F5F-437B-A102-39F3907241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1B05A78-3D5E-4E80-B942-D96F229E75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cxnSp>
        <p:nvCxnSpPr>
          <p:cNvPr id="7" name="Conector reto 6"/>
          <p:cNvCxnSpPr/>
          <p:nvPr userDrawn="1"/>
        </p:nvCxnSpPr>
        <p:spPr>
          <a:xfrm>
            <a:off x="1574800" y="1600200"/>
            <a:ext cx="8293100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 userDrawn="1"/>
        </p:nvCxnSpPr>
        <p:spPr>
          <a:xfrm>
            <a:off x="1574800" y="1600200"/>
            <a:ext cx="0" cy="365760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408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BF2A77-ADEB-4F2C-8BFC-5A3E6993F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354DD2A-5974-4F6B-974E-B6619C248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78742C-1FAE-4C4E-AE89-FF812A7E1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06/12/2019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732F08-1C36-4218-9307-05636865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447CE4-BFD3-4CEE-8450-A3CA5C714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98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999F90-C6A1-424A-AEBC-77BA4627E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A6196D1-DA00-449B-AD22-E38EBDEE5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EFD365-6C33-402A-9478-4358E4C0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06/12/2019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44C7E2-539E-4028-8BBC-3C50C914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76C403-89D0-41F9-95FF-6CD9A3893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695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23C3E4-142C-422E-B5B4-D10C7DFC51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DFDFB1-82D4-4E45-83F6-5A13665FB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3725"/>
            <a:ext cx="10515600" cy="435133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cxnSp>
        <p:nvCxnSpPr>
          <p:cNvPr id="7" name="Conector reto 6"/>
          <p:cNvCxnSpPr/>
          <p:nvPr userDrawn="1"/>
        </p:nvCxnSpPr>
        <p:spPr>
          <a:xfrm flipV="1">
            <a:off x="838200" y="0"/>
            <a:ext cx="0" cy="685800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98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C12A2B-2D9D-4E3A-95BC-D7920A44AB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00206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25DF2F6-F9DC-4386-95B7-466CB2DD1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D7DBD8-9EB3-43EC-97CC-DDF8B8FD6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06/12/2019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DC7931-F759-4603-9149-13AE96430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6E1A6B-8155-4875-8C82-96FD3DE5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057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EAD1E2-2643-4A00-A82D-C27F09A9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C6BA39-8C97-40F7-8EE2-E3BFDA2FFB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1A4187A-69E3-4BF0-9D2A-8B95B76C5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935AD34-AB47-498B-B843-DE2E02E99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06/12/2019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6D80501-636C-4019-A473-7352FB630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45FFE58-6023-4391-B057-7751E5B82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62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3D04C-3C86-4D7A-A5F1-28DD481E2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DB3BBC7-73A3-4E63-B076-744924F8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2EDB77D-CE39-4403-8ED3-C0991270C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9FC28F-0602-4329-AD75-2DF0BC7B0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ABD7467-91E9-432E-8C63-0B6F2B91D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0AE2C5E-E51D-4E6C-924D-057EAAAFA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06/12/2019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EDDA508-44BA-4F89-8401-6FCCB3362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964117-6213-4AC4-BE8C-91524EDA5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650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E647C-E04D-487C-A86F-BA211A0A5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34B5BCE-DEBE-478A-87A8-CC3195B2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06/12/2019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DC12D80-2755-4165-94BF-094C0611B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4F20F09-329B-4AF3-83F6-AE98E7CCD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71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691DFC4-ED6B-488D-9EAB-1D60CCF8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06/12/2019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841D68C-A7CD-405C-8A92-56CDB47F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34CBBD-6D9E-4D4D-A935-BF74B8246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63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95115D-71EF-4D4E-A3EE-DB89A37A6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86112-786B-4ADC-951E-976010B6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407AAD6-4383-45E7-A2AD-9CD78117C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277BE39-8CB2-4890-B5C6-129492B7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06/12/2019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8B23062-F650-46C2-90E1-E9D040D12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9A93776-BCA4-47C0-ACA5-FBE39FDFA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31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CE0F53-E1A9-414D-BF31-A9CD2B431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F513F0F-D6B2-4EAF-B767-9F10FF561C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46D03EB-B37D-4054-9DAF-8C4892191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27E1C06-C7B1-4D62-9CCF-1836ED119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06/12/2019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C03D67-B3F3-4823-A984-61C7EF0F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2015E3-ACF0-462E-A63A-A75E1C801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195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939" y="426658"/>
            <a:ext cx="1600423" cy="1362265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9838B36-BD6F-4A51-B0FE-18784ACED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39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CE8BC6-AC8C-4481-86F2-1A5F533B7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FCF61D-B59B-4863-88AA-0AD39D43C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C931-D652-423D-B977-A7B1F79E02CD}" type="datetimeFigureOut">
              <a:rPr lang="pt-BR" smtClean="0"/>
              <a:t>06/12/2019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D6F459-D796-4748-8ADB-BFEBFCA07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23A75A-49FC-43A3-8C41-3DABAE407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6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7592" y="2443162"/>
            <a:ext cx="9937818" cy="846138"/>
          </a:xfrm>
          <a:noFill/>
        </p:spPr>
        <p:txBody>
          <a:bodyPr>
            <a:noAutofit/>
          </a:bodyPr>
          <a:lstStyle/>
          <a:p>
            <a:r>
              <a:rPr lang="pt-BR" altLang="pt-BR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TERCEIRIZAÇÃO DE SERVIÇO NO SETOR </a:t>
            </a:r>
            <a:r>
              <a:rPr lang="pt-BR" altLang="pt-BR" sz="3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PÚBLICO</a:t>
            </a:r>
            <a:r>
              <a:rPr lang="pt-BR" altLang="pt-BR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pt-BR" altLang="pt-BR" sz="3000" b="0" dirty="0">
                <a:ln w="0"/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Uma análise do município na região do Alto Paranaíba em Minas Gerais.</a:t>
            </a:r>
            <a:endParaRPr lang="pt-BR" altLang="pt-BR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92437" y="4204804"/>
            <a:ext cx="6207125" cy="2439988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Paula Cristina Gomes de Matos</a:t>
            </a:r>
          </a:p>
          <a:p>
            <a:pPr>
              <a:spcBef>
                <a:spcPct val="0"/>
              </a:spcBef>
            </a:pPr>
            <a:r>
              <a:rPr lang="pt-BR" altLang="pt-BR" sz="2000" dirty="0">
                <a:latin typeface="Arial" panose="020B0604020202020204" pitchFamily="34" charset="0"/>
                <a:cs typeface="Arial" panose="020B0604020202020204" pitchFamily="34" charset="0"/>
              </a:rPr>
              <a:t>Graduando </a:t>
            </a:r>
          </a:p>
          <a:p>
            <a:r>
              <a:rPr lang="pt-BR" alt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Profª</a:t>
            </a: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. Ma. Ana Clara Fonseca do Amaral</a:t>
            </a:r>
          </a:p>
          <a:p>
            <a:r>
              <a:rPr lang="pt-BR" alt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Orientadora</a:t>
            </a:r>
          </a:p>
          <a:p>
            <a:r>
              <a:rPr lang="pt-BR" alt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Profª</a:t>
            </a: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. Ma. </a:t>
            </a:r>
            <a:r>
              <a:rPr lang="pt-BR" alt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Cleyde</a:t>
            </a: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Cristina Rodrigues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Co-orientadora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404791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127D71-B2FC-48A5-BF65-8195FACB3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800" y="3340100"/>
            <a:ext cx="7696200" cy="1714501"/>
          </a:xfrm>
        </p:spPr>
        <p:txBody>
          <a:bodyPr/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Obrigada(o)</a:t>
            </a:r>
          </a:p>
        </p:txBody>
      </p:sp>
      <p:cxnSp>
        <p:nvCxnSpPr>
          <p:cNvPr id="4" name="Conector reto 3"/>
          <p:cNvCxnSpPr/>
          <p:nvPr/>
        </p:nvCxnSpPr>
        <p:spPr>
          <a:xfrm flipV="1">
            <a:off x="0" y="1016000"/>
            <a:ext cx="9791700" cy="381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26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093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TEMA</a:t>
            </a:r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1295" y="2634008"/>
            <a:ext cx="10515600" cy="3076575"/>
          </a:xfrm>
        </p:spPr>
        <p:txBody>
          <a:bodyPr/>
          <a:lstStyle/>
          <a:p>
            <a:pPr algn="just"/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Terceirização no setor público</a:t>
            </a:r>
          </a:p>
          <a:p>
            <a:pPr marL="0" indent="0" algn="just">
              <a:buNone/>
            </a:pPr>
            <a:endParaRPr lang="pt-BR" alt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alt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Contabilidade de Custos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913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PROBLEMA DE PESQUISA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192698" y="2590800"/>
            <a:ext cx="8494642" cy="2743200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Sob a análise da teoria dos Custos por Absorção, a terceirização dos serviços no setor público com relação ao município tratado é menos onerosa com relação à contratação direta?</a:t>
            </a:r>
          </a:p>
          <a:p>
            <a:endParaRPr lang="pt-BR" altLang="pt-BR" sz="3600" dirty="0"/>
          </a:p>
        </p:txBody>
      </p:sp>
    </p:spTree>
    <p:extLst>
      <p:ext uri="{BB962C8B-B14F-4D97-AF65-F5344CB8AC3E}">
        <p14:creationId xmlns:p14="http://schemas.microsoft.com/office/powerpoint/2010/main" val="328857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OBJETIVO GERAL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41952" y="2713796"/>
            <a:ext cx="8738152" cy="2960688"/>
          </a:xfrm>
        </p:spPr>
        <p:txBody>
          <a:bodyPr/>
          <a:lstStyle/>
          <a:p>
            <a:pPr lvl="1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Identificar por meio de uma análise comparativa sob a ótica da teoria dos Custos por Absorção entre a terceirização e a internalização, aquela que obtém menor custeio para o município.</a:t>
            </a:r>
          </a:p>
        </p:txBody>
      </p:sp>
    </p:spTree>
    <p:extLst>
      <p:ext uri="{BB962C8B-B14F-4D97-AF65-F5344CB8AC3E}">
        <p14:creationId xmlns:p14="http://schemas.microsoft.com/office/powerpoint/2010/main" val="180170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22689"/>
            <a:ext cx="8955157" cy="4351338"/>
          </a:xfrm>
        </p:spPr>
        <p:txBody>
          <a:bodyPr/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 acordo com o cenário político-econômico do País e o crescente número de serviços terceirizados no setor público, faz-se necessário analisar se o custo da terceirização é melhor do que a internalização dos serviços, fazendo com que tanto a população quanto o legislativo e executivo tenham acesso detalhado dos gastos do município para melhor definir as diretrizes políticas em benefício dos seus habitantes. No que diz respeito à área acadêmica, tal estudo é de grande importância, para corroborar com o avanço de futuras pesquisas nesta área.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742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68421"/>
            <a:ext cx="10515600" cy="1325563"/>
          </a:xfrm>
        </p:spPr>
        <p:txBody>
          <a:bodyPr/>
          <a:lstStyle/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REFERÊNCIAL TEÓRICO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225917" y="2356841"/>
            <a:ext cx="7500453" cy="4184650"/>
          </a:xfrm>
        </p:spPr>
        <p:txBody>
          <a:bodyPr>
            <a:normAutofit/>
          </a:bodyPr>
          <a:lstStyle/>
          <a:p>
            <a:r>
              <a:rPr lang="pt-BR" alt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Terceirização: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pt-BR" alt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Renzetti</a:t>
            </a: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(2017) ;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Di Pietro (2008);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Flores dos Santos (2014).</a:t>
            </a:r>
          </a:p>
          <a:p>
            <a:endParaRPr lang="pt-BR" altLang="pt-BR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Contabilidade de Custos :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... Martins(2010) ;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Leone e Leone(2010);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Limeira(2004).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endParaRPr lang="pt-BR" alt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endParaRPr lang="pt-BR" altLang="pt-BR" sz="2400" dirty="0"/>
          </a:p>
          <a:p>
            <a:pPr marL="0" indent="0">
              <a:buNone/>
            </a:pPr>
            <a:endParaRPr lang="pt-BR" altLang="pt-BR" dirty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451100" y="1024652"/>
            <a:ext cx="70500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dirty="0"/>
              <a:t>O projeto será fundamentado por autores da área entre eles: </a:t>
            </a:r>
          </a:p>
        </p:txBody>
      </p:sp>
    </p:spTree>
    <p:extLst>
      <p:ext uri="{BB962C8B-B14F-4D97-AF65-F5344CB8AC3E}">
        <p14:creationId xmlns:p14="http://schemas.microsoft.com/office/powerpoint/2010/main" val="20833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19" y="437322"/>
            <a:ext cx="8208962" cy="1295400"/>
          </a:xfrm>
        </p:spPr>
        <p:txBody>
          <a:bodyPr>
            <a:normAutofit fontScale="90000"/>
          </a:bodyPr>
          <a:lstStyle/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PROCEDIMENTOS METODOLÓGICOS</a:t>
            </a:r>
            <a:r>
              <a:rPr lang="pt-BR" altLang="pt-BR" sz="2300" dirty="0"/>
              <a:t/>
            </a:r>
            <a:br>
              <a:rPr lang="pt-BR" altLang="pt-BR" sz="2300" dirty="0"/>
            </a:br>
            <a:r>
              <a:rPr lang="pt-BR" altLang="pt-BR" sz="3100" dirty="0">
                <a:latin typeface="Arial" panose="020B0604020202020204" pitchFamily="34" charset="0"/>
                <a:cs typeface="Arial" panose="020B0604020202020204" pitchFamily="34" charset="0"/>
              </a:rPr>
              <a:t>Principais autores pesquisados:</a:t>
            </a:r>
            <a:br>
              <a:rPr lang="pt-BR" altLang="pt-BR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2700" dirty="0">
                <a:latin typeface="Arial" panose="020B0604020202020204" pitchFamily="34" charset="0"/>
                <a:cs typeface="Arial" panose="020B0604020202020204" pitchFamily="34" charset="0"/>
              </a:rPr>
              <a:t>Gil e Nascimento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ACAA89D-14EB-47AE-91BD-E85AD273994D}"/>
              </a:ext>
            </a:extLst>
          </p:cNvPr>
          <p:cNvSpPr txBox="1"/>
          <p:nvPr/>
        </p:nvSpPr>
        <p:spPr>
          <a:xfrm>
            <a:off x="1676400" y="2213112"/>
            <a:ext cx="820896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TIPO DE PESQUISA: Descritiva;</a:t>
            </a:r>
          </a:p>
          <a:p>
            <a:pPr algn="just"/>
            <a:endParaRPr lang="pt-BR" alt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ABORDAGEM: Quantitativa e Quantitativa;</a:t>
            </a:r>
          </a:p>
          <a:p>
            <a:pPr algn="just"/>
            <a:endParaRPr lang="pt-BR" alt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UNIDADES DE ANÁLISE E OBSERVAÇÃO: Método de Custeio por Absorção;</a:t>
            </a:r>
          </a:p>
          <a:p>
            <a:pPr algn="just"/>
            <a:endParaRPr lang="pt-BR" alt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UNIVERSO E AMOSTRA: Município do Alto Paranaíba – MG;</a:t>
            </a:r>
          </a:p>
          <a:p>
            <a:pPr algn="just"/>
            <a:endParaRPr lang="pt-BR" alt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COLETA DE DADOS: Pesquisa documental  2019;</a:t>
            </a:r>
          </a:p>
          <a:p>
            <a:pPr algn="just"/>
            <a:endParaRPr lang="pt-BR" alt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ANÁLISE DOS DADOS: Método comparativo.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alt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926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RESULTADOS E DISCUSSÕES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63725"/>
            <a:ext cx="8928652" cy="18038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A tabela 05, tem objetivo de demonstrar o custo mensal total, da prefeitura e da empresa licitante, na prestação do serviço de coleta de lixo urbano.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Tabela 05 – Custos mensais totais – Prefeitura x Licitante</a:t>
            </a:r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4" name="Espaço Reservado para Conteúdo 10">
            <a:extLst>
              <a:ext uri="{FF2B5EF4-FFF2-40B4-BE49-F238E27FC236}">
                <a16:creationId xmlns:a16="http://schemas.microsoft.com/office/drawing/2014/main" id="{04ADD370-86A4-40B6-A5BA-787E68A394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2771870"/>
              </p:ext>
            </p:extLst>
          </p:nvPr>
        </p:nvGraphicFramePr>
        <p:xfrm>
          <a:off x="940904" y="3667540"/>
          <a:ext cx="8928651" cy="22592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2528">
                  <a:extLst>
                    <a:ext uri="{9D8B030D-6E8A-4147-A177-3AD203B41FA5}">
                      <a16:colId xmlns:a16="http://schemas.microsoft.com/office/drawing/2014/main" val="1600014431"/>
                    </a:ext>
                  </a:extLst>
                </a:gridCol>
                <a:gridCol w="2314104">
                  <a:extLst>
                    <a:ext uri="{9D8B030D-6E8A-4147-A177-3AD203B41FA5}">
                      <a16:colId xmlns:a16="http://schemas.microsoft.com/office/drawing/2014/main" val="2048287320"/>
                    </a:ext>
                  </a:extLst>
                </a:gridCol>
                <a:gridCol w="2257190">
                  <a:extLst>
                    <a:ext uri="{9D8B030D-6E8A-4147-A177-3AD203B41FA5}">
                      <a16:colId xmlns:a16="http://schemas.microsoft.com/office/drawing/2014/main" val="2761555638"/>
                    </a:ext>
                  </a:extLst>
                </a:gridCol>
                <a:gridCol w="2204829">
                  <a:extLst>
                    <a:ext uri="{9D8B030D-6E8A-4147-A177-3AD203B41FA5}">
                      <a16:colId xmlns:a16="http://schemas.microsoft.com/office/drawing/2014/main" val="1085221514"/>
                    </a:ext>
                  </a:extLst>
                </a:gridCol>
              </a:tblGrid>
              <a:tr h="29066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Custos mensais – Prefeitura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Custos mensais – Licitante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548267"/>
                  </a:ext>
                </a:extLst>
              </a:tr>
              <a:tr h="290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Funcionários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   13.322,94 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Funcionários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8658340"/>
                  </a:ext>
                </a:extLst>
              </a:tr>
              <a:tr h="290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Caminhão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   14.355,66 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Caminhão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95704451"/>
                  </a:ext>
                </a:extLst>
              </a:tr>
              <a:tr h="290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Manutenção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     2.530,00 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Manutenção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84843447"/>
                  </a:ext>
                </a:extLst>
              </a:tr>
              <a:tr h="6040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Uniformes e EPI'S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     1.273,50 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Uniformes e EPI'S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42240463"/>
                  </a:ext>
                </a:extLst>
              </a:tr>
              <a:tr h="290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   31.482,10 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 29.000,00 </a:t>
                      </a:r>
                      <a:endParaRPr lang="pt-B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88171533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E527F649-04DB-4887-8A49-AD850F0C2E4F}"/>
              </a:ext>
            </a:extLst>
          </p:cNvPr>
          <p:cNvSpPr txBox="1"/>
          <p:nvPr/>
        </p:nvSpPr>
        <p:spPr>
          <a:xfrm>
            <a:off x="940904" y="5949058"/>
            <a:ext cx="3882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Fonte: Elaborado pelo autor (2019)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491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22689"/>
            <a:ext cx="8968409" cy="4351338"/>
          </a:xfrm>
        </p:spPr>
        <p:txBody>
          <a:bodyPr/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Por meio das tabelas de estimativa de custos foi possível verificar que terceirização da coleta de lixo urbana, foi menos onerosa para o município tratado.</a:t>
            </a:r>
          </a:p>
          <a:p>
            <a:pPr marL="0" indent="0" algn="just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 pesquisa revelou que a administração pública do município tomou decisão pela terceirização respeitando as normas e legislações pertinentes. Os principais fatos que levaram a tomada de decisão são: o objetivo de gerar economia e melhorar a qualidade do serviço tanto para o ente público quanto para a população.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859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497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Tahoma</vt:lpstr>
      <vt:lpstr>Wingdings</vt:lpstr>
      <vt:lpstr>Tema do Office</vt:lpstr>
      <vt:lpstr>TERCEIRIZAÇÃO DE SERVIÇO NO SETOR PÚBLICO:  Uma análise do município na região do Alto Paranaíba em Minas Gerais.</vt:lpstr>
      <vt:lpstr>TEMA </vt:lpstr>
      <vt:lpstr>PROBLEMA DE PESQUISA</vt:lpstr>
      <vt:lpstr>OBJETIVO GERAL </vt:lpstr>
      <vt:lpstr>JUSTIFICATIVA </vt:lpstr>
      <vt:lpstr>REFERÊNCIAL TEÓRICO </vt:lpstr>
      <vt:lpstr>PROCEDIMENTOS METODOLÓGICOS Principais autores pesquisados: Gil e Nascimento</vt:lpstr>
      <vt:lpstr>RESULTADOS E DISCUSSÕES</vt:lpstr>
      <vt:lpstr>CONSIDERAÇÕES FINAIS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POJETO DE TCC</dc:title>
  <dc:creator>PC</dc:creator>
  <cp:lastModifiedBy>FPM-01</cp:lastModifiedBy>
  <cp:revision>13</cp:revision>
  <dcterms:created xsi:type="dcterms:W3CDTF">2019-05-15T12:40:54Z</dcterms:created>
  <dcterms:modified xsi:type="dcterms:W3CDTF">2019-12-06T23:30:50Z</dcterms:modified>
</cp:coreProperties>
</file>